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notesMasterIdLst>
    <p:notesMasterId r:id="rId46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5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open the presentation and frame the two complementary goals. Evidence: the split visual uses source samples from the classifier branch and curated final generator samples. Conclusion: the project combines detection and generation in one experimental story. Transition: map the two branches and the evidence used for each.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interpret the baseline comparison. Evidence: confusion matrices and pairwise AUC. Conclusion: architecture affects both global metrics and the error balance. Transition: use ResNet18 for the controlled Phase 2 ablations.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introduce Phase 2 as a controlled improvement chapter. Evidence: ranked AUC and augmentation delta figures. Conclusion: each ablation is tied to a design question. Transition: summarize the decisions produced by Phase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present the pipeline decisions from Phase 2. Evidence: phase2_story_summary.json and Phase 2 figures. Conclusion: the classifier pipeline moves forward with 224x224 facecrop and default normalization, without augmentation for this setting. Transition: examine the source holdout limitation explicitly.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avoid overstating classifier generalization. Evidence: Phase 2 source holdout results. Conclusion: the classifier can still learn source-specific cues. Transition: use Grad-CAM as qualitative localization evidence.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introduce Grad-CAM correctly. Evidence: final facecrop Grad-CAM panel. Conclusion: attention localization supports diagnosis but not causal claims. Transition: compare Grad-CAM behavior across pipeline stages.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show qualitative evolution across classifier phases. Evidence: Grad-CAM panels for baseline and improved pipelines. Conclusion: preprocessing appears to focus attention more on face regions, but source generalization remains imperfect. Transition: test whether stronger backbones improve the detector.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introduce model-family comparison. Evidence: ranked AUC and balanced metrics figures. Conclusion: after preprocessing is chosen, the next decision is backbone capacity and inductive bias. Transition: summarize the Phase 3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present Phase 3 metrics. Evidence: model family table and selected confusion matrices. Conclusion: ConvNeXt has the highest AUC while ResNet50 has the strongest accuracy/F1 profile. Transition: inspect source-wise behavior for the stronger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evaluate source-wise behavior after model family changes. Evidence: pairwise AUC/F1 heatmaps and false-alarm diagnostics. Conclusion: stronger backbones reduce some source gaps but do not eliminate the limitation. Transition: test whether more data improves the best families.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introduce data scaling. Evidence: global scaling curves. Conclusion: the strongest backbones need to be evaluated at larger data fractions. Transition: show the 100% data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show the deck structure. Evidence: a single dataset feeds the classifier and generator branches. Conclusion: both branches use their own evidence types but share a controlled experimental logic. Transition: turn the map into the main research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present final scaling metrics. Evidence: Phase 4 logs and 100% figures. Conclusion: all strong backbones improve with scale; ConvNeXt leads AUC and balanced accuracy, while ResNet50 leads accuracy/F1. Transition: make the final classifier decision with the source-truth nuance.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state the final classifier decision without hiding the source-truth nuance. Evidence: Phase 4 story summary and logs. Conclusion: ConvNeXt is best for AUC/balanced accuracy, while ResNet50 is best for accuracy/F1 and is reported as the practical ResNet-family result. Transition: move to the generator branch.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introduce the Part II - Generator section. Evidence: this section groups the relevant notebooks and outputs. Conclusion: the next slides walk through the experimental decisions. Transition: begin with the section goal.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introduce the generator branch. Evidence: final sample grids and evaluation criteria. Conclusion: generator decisions use both quantitative FID and qualitative grids. Transition: show how the generator phases branch after pipeline selection.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make the branch structure explicit. Evidence: the generator notebooks are organized as a pipeline selection followed by three parallel model-family branches. Conclusion: GAN, VAE, and DDPM are not sequential improvements over each other; they are parallel forks after Phase 1. Transition: start with Phase 0 baseline sanity checks.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summarize Phase 0 sanity checks. Evidence: saved sample grids from p0_wgan, p0_vae, and p0_ddpm. Conclusion: the model loops run, but data preparation limits quality. Transition: fix the pipeline before comparing model families.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show why Phase 1 exists. Evidence: Phase 1 logs and sample grids. Conclusion: data alignment and pipeline choices are decided before model families are compared. Transition: explain why alignment matters.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explain the main pipeline lever. Evidence: raw/full and aligned sample grids. Conclusion: alignment is the strongest pipeline decision because it reduces nuisance variance. Transition: once the pipeline is locked, the generator branches fork.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make the parallel-branch structure explicit before diving into details. Evidence: Phase 2, Phase 3, and Phase 4 notebooks are separate family progressions. Conclusion: comparisons across branches happen only later in Phase 5. Transition: begin with the GAN branch.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summarize the GAN branch. Evidence: Phase 2 logs and sample grids. Conclusion: the key improvement is the stabilization package rather than only changing the objective. Transition: inspect visual progression including collapsed gray grids.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define the questions that organize the story. Evidence: these questions map directly onto the classifier and generator notebooks. Conclusion: the deck is not a notebook tour; it is a sequence of experimental decisions. Transition: start with the classifier branch.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show the visual evidence behind the GAN decision. Evidence: four Phase 2 GAN grids. Conclusion: GAN quality improves after stabilization; early gray grids are part of the negative result. Transition: move to the VAE branch.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summarize the VAE branch. Evidence: Phase 3 logs and sample grids. Conclusion: perceptual and adversarial losses improve FID relative to the baseline VAE. Transition: compare prior samples and reconstructions.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provide qualitative context for VAE results. Evidence: prior samples and reconstruction grids. Conclusion: VAE is useful for stable latent representation and prototyping but not best final quality. Transition: move to the DDPM branch.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summarize DDPM progression. Evidence: Phase 4 logs and sample grids. Conclusion: v-prediction is the largest gain, then width helps further. Transition: clarify how to read DDPM grids.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prevent a common DDPM interpretation error. Evidence: DDPM sample grids across variants. Conclusion: sample grids show distribution-level quality trends, not same-identity refinement. Transition: reunite all branches in the final comparison.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show where the generator branches reunite. Evidence: Phase 5 final recipes. Conclusion: cross-family conclusions are based on final recipes, not intermediate branch results. Transition: present final Phase 5 metrics.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present final cross-family metrics. Evidence: Phase 5 logs. Conclusion: DDPM wins quality, GAN is the best speed-quality compromise, and VAE is fastest. Transition: visualize the quality-versus-speed tradeoff.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visualize the Phase 5 tradeoff. Evidence: FID and train time from Phase 5 logs. Conclusion: DDPM is best for quality, GAN is close with less time, and VAE is fastest. Transition: show final sample grids for qualitative evidence.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show final qualitative evidence. Evidence: Phase 5 final sample grids. Conclusion: qualitative grids align with the quantitative ranking but remain complementary evidence. Transition: explain the Phase 6 showcase curation.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clarify what the final showcase is and is not. Evidence: phase6_final_showcase notebook and selected_top3 files. Conclusion: curation supports presentation but not scientific ranking. Transition: show the curated panel.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introduce the Part I - Classifier section. Evidence: this section groups the relevant notebooks and outputs. Conclusion: the next slides walk through the experimental decisions. Transition: begin with the section goal.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display the final selected samples. Evidence: generator/outputs/samples/final_showcase/phase5_top3_panel.png. Conclusion: the panel visually supports the final generator ranking while remaining a curated showcase. Transition: combine classifier and generator conclusions.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consolidate learning across both branches. Evidence: final classifier and generator results from logs and figures. Conclusion: careful experimental design drove the final decisions. Transition: summarize those decisions in one table.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present the final decisions in one compact table. Evidence: final classifier Phase 4 logs and generator Phase 5 logs. Conclusion: the project has defensible final choices for both branches. Transition: state limitations explicitly.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state limitations without minimizing them. Evidence: source holdout results and curated showcase method. Conclusion: the project results are strong within the evaluated setting but should not be overstated. Transition: close with the project takeaway.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close the presentation. Evidence: the entire story shows controlled decisions in both branches. Conclusion: the core lesson is that pipeline design and ablations are central to both reliable classification and high-quality generation. Transition: open for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define the classifier task. Evidence: source mapping from the dataset. Conclusion: the detector must be evaluated for both global performance and source behavior. Transition: inspect the dataset for shortcut risks.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show why the EDA matters. Evidence: dataset composition, source samples, dimension profile, and color profile. Conclusion: the classifier might exploit artifacts unless preprocessing controls them. Transition: describe the preprocessing strategy.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explain how preprocessing controls the evidence seen by the model. Evidence: crop, facecrop, and train/eval transform figures. Conclusion: preprocessing decisions determine whether the classifier focuses on faces or artifacts. Transition: examine augmentation as a robustness tool and risk.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make augmentation a controlled design variable. Evidence: augmentation gallery and facecrop augmentation examples. Conclusion: robustness augmentations must be tested, not assumed. Transition: establish the Phase 1 baseline before ablations.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establish the first controlled baseline. Evidence: five-fold metrics and AUC/training curves from 03_phase1_analysis. Conclusion: pretrained ResNet18 outperforms the simple CNN substantially. Transition: inspect why the baseline choice matters in errors and curves.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image" Target="../media/image-2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image" Target="../media/image-2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image" Target="../media/image-30-2.png"/><Relationship Id="rId3" Type="http://schemas.openxmlformats.org/officeDocument/2006/relationships/image" Target="../media/image-30-3.png"/><Relationship Id="rId4" Type="http://schemas.openxmlformats.org/officeDocument/2006/relationships/image" Target="../media/image-30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image" Target="../media/image-31-2.png"/><Relationship Id="rId3" Type="http://schemas.openxmlformats.org/officeDocument/2006/relationships/image" Target="../media/image-3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image" Target="../media/image-3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image" Target="../media/image-3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image" Target="../media/image-34-2.png"/><Relationship Id="rId3" Type="http://schemas.openxmlformats.org/officeDocument/2006/relationships/image" Target="../media/image-34-3.png"/><Relationship Id="rId4" Type="http://schemas.openxmlformats.org/officeDocument/2006/relationships/image" Target="../media/image-34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image" Target="../media/image-36-2.png"/><Relationship Id="rId3" Type="http://schemas.openxmlformats.org/officeDocument/2006/relationships/image" Target="../media/image-3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image" Target="../media/image-38-2.png"/><Relationship Id="rId3" Type="http://schemas.openxmlformats.org/officeDocument/2006/relationships/image" Target="../media/image-3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3-1.png"/><Relationship Id="rId2" Type="http://schemas.openxmlformats.org/officeDocument/2006/relationships/image" Target="../media/image-4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" y="749808"/>
            <a:ext cx="10607040" cy="11430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algn="ctr" indent="0" marL="0">
              <a:buNone/>
            </a:pPr>
            <a:r>
              <a:rPr lang="en-US" sz="42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Real/Fake Face Classification</a:t>
            </a:r>
            <a:endParaRPr lang="en-US" sz="4200" dirty="0"/>
          </a:p>
          <a:p>
            <a:pPr algn="ctr" indent="0" marL="0">
              <a:buNone/>
            </a:pPr>
            <a:r>
              <a:rPr lang="en-US" sz="42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and Synthetic Face Generation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1691640" y="2066544"/>
            <a:ext cx="88239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900" dirty="0">
                <a:solidFill>
                  <a:srgbClr val="4B5563"/>
                </a:solidFill>
              </a:rPr>
              <a:t>Classifier and Generator Pipelines for Face Image Analysis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1554480" y="2697480"/>
            <a:ext cx="9052560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/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Student/project name: [placeholder]    Course: [placeholder]    Date: [placeholder]</a:t>
            </a:r>
            <a:endParaRPr lang="en-US" sz="1250" dirty="0"/>
          </a:p>
        </p:txBody>
      </p:sp>
      <p:pic>
        <p:nvPicPr>
          <p:cNvPr id="5" name="Image 0" descr="/mnt/data/presentation_inputs/classifier/outputs/figures/01_source_samples.png">    </p:cNvPr>
          <p:cNvPicPr>
            <a:picLocks noChangeAspect="1"/>
          </p:cNvPicPr>
          <p:nvPr/>
        </p:nvPicPr>
        <p:blipFill>
          <a:blip r:embed="rId1"/>
          <a:srcRect l="8000" r="-21588" t="12000" b="12000"/>
          <a:stretch/>
        </p:blipFill>
        <p:spPr>
          <a:xfrm>
            <a:off x="685800" y="3794760"/>
            <a:ext cx="5120640" cy="2103120"/>
          </a:xfrm>
          <a:prstGeom prst="rect">
            <a:avLst/>
          </a:prstGeom>
        </p:spPr>
      </p:pic>
      <p:pic>
        <p:nvPicPr>
          <p:cNvPr id="6" name="Image 1" descr="/mnt/data/presentation_inputs/generator/outputs/samples/final_showcase/phase5_top3_panel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109" y="3703320"/>
            <a:ext cx="1648022" cy="2240280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914400" y="6144768"/>
            <a:ext cx="2011680" cy="347472"/>
          </a:xfrm>
          <a:prstGeom prst="roundRect">
            <a:avLst>
              <a:gd name="adj" fmla="val 21053"/>
            </a:avLst>
          </a:prstGeom>
          <a:solidFill>
            <a:srgbClr val="CCFBF1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969264" y="6181344"/>
            <a:ext cx="1901952" cy="274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B7285"/>
                </a:solidFill>
              </a:rPr>
              <a:t>Classifier</a:t>
            </a:r>
            <a:endParaRPr lang="en-US" sz="1300" dirty="0"/>
          </a:p>
        </p:txBody>
      </p:sp>
      <p:sp>
        <p:nvSpPr>
          <p:cNvPr id="9" name="Shape 5"/>
          <p:cNvSpPr/>
          <p:nvPr/>
        </p:nvSpPr>
        <p:spPr>
          <a:xfrm>
            <a:off x="9235440" y="6144768"/>
            <a:ext cx="2011680" cy="347472"/>
          </a:xfrm>
          <a:prstGeom prst="roundRect">
            <a:avLst>
              <a:gd name="adj" fmla="val 21053"/>
            </a:avLst>
          </a:prstGeom>
          <a:solidFill>
            <a:srgbClr val="EDE9FE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9290304" y="6181344"/>
            <a:ext cx="1901952" cy="274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7C3AED"/>
                </a:solidFill>
              </a:rPr>
              <a:t>Generator</a:t>
            </a:r>
            <a:endParaRPr lang="en-US"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Architecture choice changes the error profile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pic>
        <p:nvPicPr>
          <p:cNvPr id="5" name="Image 0" descr="/mnt/data/presentation_inputs/classifier/outputs/figures/03_phase1_confusio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2077836"/>
            <a:ext cx="5257800" cy="229084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400800" y="1234440"/>
            <a:ext cx="43891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0B7285"/>
                </a:solidFill>
              </a:rPr>
              <a:t>Readout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400800" y="1600200"/>
            <a:ext cx="4846320" cy="21488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SimpleCNN has limited feature capacity.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ResNet18 benefits from pretrained visual features.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ResNet18 reduces false-real and false-fake errors.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Training curves show fast fitting with validation stabilization.</a:t>
            </a:r>
            <a:endParaRPr lang="en-US" sz="1550" dirty="0"/>
          </a:p>
        </p:txBody>
      </p:sp>
      <p:pic>
        <p:nvPicPr>
          <p:cNvPr id="8" name="Image 1" descr="/mnt/data/presentation_inputs/classifier/outputs/figures/03_phase1_pairwise_auc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267" y="3931920"/>
            <a:ext cx="2695387" cy="132588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The baseline is architecture-sensitive, so ablations should start from ResNet18.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10</a:t>
            </a:r>
            <a:endParaRPr lang="en-US" sz="850" dirty="0"/>
          </a:p>
        </p:txBody>
      </p:sp>
      <p:sp>
        <p:nvSpPr>
          <p:cNvPr id="11" name="Shape 7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2 asks targeted ablation questions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22960" y="1417320"/>
            <a:ext cx="1920240" cy="731520"/>
          </a:xfrm>
          <a:prstGeom prst="roundRect">
            <a:avLst>
              <a:gd name="adj" fmla="val 10000"/>
            </a:avLst>
          </a:prstGeom>
          <a:solidFill>
            <a:srgbClr val="CCFBF1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77824" y="1453896"/>
            <a:ext cx="1810512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224x224 input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3246120" y="1417320"/>
            <a:ext cx="1920240" cy="731520"/>
          </a:xfrm>
          <a:prstGeom prst="roundRect">
            <a:avLst>
              <a:gd name="adj" fmla="val 10000"/>
            </a:avLst>
          </a:prstGeom>
          <a:solidFill>
            <a:srgbClr val="E0F2FE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300984" y="1453896"/>
            <a:ext cx="1810512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Normalization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5669280" y="1417320"/>
            <a:ext cx="1920240" cy="731520"/>
          </a:xfrm>
          <a:prstGeom prst="roundRect">
            <a:avLst>
              <a:gd name="adj" fmla="val 10000"/>
            </a:avLst>
          </a:prstGeom>
          <a:solidFill>
            <a:srgbClr val="CCFBF1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5724144" y="1453896"/>
            <a:ext cx="1810512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Source holdouts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8092440" y="1417320"/>
            <a:ext cx="1920240" cy="731520"/>
          </a:xfrm>
          <a:prstGeom prst="roundRect">
            <a:avLst>
              <a:gd name="adj" fmla="val 10000"/>
            </a:avLst>
          </a:prstGeom>
          <a:solidFill>
            <a:srgbClr val="E0F2FE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147304" y="1453896"/>
            <a:ext cx="1810512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Facecrop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10012680" y="1417320"/>
            <a:ext cx="1417320" cy="731520"/>
          </a:xfrm>
          <a:prstGeom prst="roundRect">
            <a:avLst>
              <a:gd name="adj" fmla="val 10000"/>
            </a:avLst>
          </a:prstGeom>
          <a:solidFill>
            <a:srgbClr val="CCFBF1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067544" y="1453896"/>
            <a:ext cx="1307592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Augmentation</a:t>
            </a:r>
            <a:endParaRPr lang="en-US" sz="1400" dirty="0"/>
          </a:p>
        </p:txBody>
      </p:sp>
      <p:pic>
        <p:nvPicPr>
          <p:cNvPr id="15" name="Image 0" descr="/mnt/data/presentation_inputs/classifier/outputs/figures/04_phase2_ranked_au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6179" y="2514600"/>
            <a:ext cx="4019923" cy="2788920"/>
          </a:xfrm>
          <a:prstGeom prst="rect">
            <a:avLst/>
          </a:prstGeom>
        </p:spPr>
      </p:pic>
      <p:pic>
        <p:nvPicPr>
          <p:cNvPr id="16" name="Image 1" descr="/mnt/data/presentation_inputs/classifier/outputs/figures/04_augmentation_delta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520" y="2718796"/>
            <a:ext cx="4846320" cy="2380529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Phase 2 turns preprocessing choices into explicit decisions.</a:t>
            </a:r>
            <a:endParaRPr lang="en-US" sz="1400" dirty="0"/>
          </a:p>
        </p:txBody>
      </p:sp>
      <p:sp>
        <p:nvSpPr>
          <p:cNvPr id="18" name="Text 14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11</a:t>
            </a:r>
            <a:endParaRPr lang="en-US" sz="850" dirty="0"/>
          </a:p>
        </p:txBody>
      </p:sp>
      <p:sp>
        <p:nvSpPr>
          <p:cNvPr id="19" name="Shape 15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2 decisions lock the classifier pipeline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40080" y="1143000"/>
            <a:ext cx="3627120" cy="70104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676656" y="117500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b="1" dirty="0">
                <a:solidFill>
                  <a:srgbClr val="FFFFFF"/>
                </a:solidFill>
              </a:rPr>
              <a:t>Choice</a:t>
            </a:r>
            <a:endParaRPr lang="en-US" sz="1250" dirty="0"/>
          </a:p>
        </p:txBody>
      </p:sp>
      <p:sp>
        <p:nvSpPr>
          <p:cNvPr id="7" name="Shape 5"/>
          <p:cNvSpPr/>
          <p:nvPr/>
        </p:nvSpPr>
        <p:spPr>
          <a:xfrm>
            <a:off x="4267200" y="1143000"/>
            <a:ext cx="3627120" cy="70104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303776" y="117500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b="1" dirty="0">
                <a:solidFill>
                  <a:srgbClr val="FFFFFF"/>
                </a:solidFill>
              </a:rPr>
              <a:t>Decision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7894320" y="1143000"/>
            <a:ext cx="3627120" cy="70104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930896" y="117500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b="1" dirty="0">
                <a:solidFill>
                  <a:srgbClr val="FFFFFF"/>
                </a:solidFill>
              </a:rPr>
              <a:t>Evidence</a:t>
            </a:r>
            <a:endParaRPr lang="en-US" sz="1250" dirty="0"/>
          </a:p>
        </p:txBody>
      </p:sp>
      <p:sp>
        <p:nvSpPr>
          <p:cNvPr id="11" name="Shape 9"/>
          <p:cNvSpPr/>
          <p:nvPr/>
        </p:nvSpPr>
        <p:spPr>
          <a:xfrm>
            <a:off x="640080" y="1844040"/>
            <a:ext cx="3627120" cy="7010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76656" y="187604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Input size</a:t>
            </a:r>
            <a:endParaRPr lang="en-US" sz="1250" dirty="0"/>
          </a:p>
        </p:txBody>
      </p:sp>
      <p:sp>
        <p:nvSpPr>
          <p:cNvPr id="13" name="Shape 11"/>
          <p:cNvSpPr/>
          <p:nvPr/>
        </p:nvSpPr>
        <p:spPr>
          <a:xfrm>
            <a:off x="4267200" y="1844040"/>
            <a:ext cx="3627120" cy="7010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4303776" y="187604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224x224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7894320" y="1844040"/>
            <a:ext cx="3627120" cy="7010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930896" y="187604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ResNet18 AUC 0.9366 -&gt; 0.9660</a:t>
            </a:r>
            <a:endParaRPr lang="en-US" sz="1250" dirty="0"/>
          </a:p>
        </p:txBody>
      </p:sp>
      <p:sp>
        <p:nvSpPr>
          <p:cNvPr id="17" name="Shape 15"/>
          <p:cNvSpPr/>
          <p:nvPr/>
        </p:nvSpPr>
        <p:spPr>
          <a:xfrm>
            <a:off x="640080" y="2545080"/>
            <a:ext cx="3627120" cy="7010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676656" y="257708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Face crop</a:t>
            </a:r>
            <a:endParaRPr lang="en-US" sz="1250" dirty="0"/>
          </a:p>
        </p:txBody>
      </p:sp>
      <p:sp>
        <p:nvSpPr>
          <p:cNvPr id="19" name="Shape 17"/>
          <p:cNvSpPr/>
          <p:nvPr/>
        </p:nvSpPr>
        <p:spPr>
          <a:xfrm>
            <a:off x="4267200" y="2545080"/>
            <a:ext cx="3627120" cy="7010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4303776" y="257708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Enable</a:t>
            </a:r>
            <a:endParaRPr lang="en-US" sz="1250" dirty="0"/>
          </a:p>
        </p:txBody>
      </p:sp>
      <p:sp>
        <p:nvSpPr>
          <p:cNvPr id="21" name="Shape 19"/>
          <p:cNvSpPr/>
          <p:nvPr/>
        </p:nvSpPr>
        <p:spPr>
          <a:xfrm>
            <a:off x="7894320" y="2545080"/>
            <a:ext cx="3627120" cy="7010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930896" y="257708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p2c_resnet18_facecrop AUC 0.9755</a:t>
            </a:r>
            <a:endParaRPr lang="en-US" sz="1250" dirty="0"/>
          </a:p>
        </p:txBody>
      </p:sp>
      <p:sp>
        <p:nvSpPr>
          <p:cNvPr id="23" name="Shape 21"/>
          <p:cNvSpPr/>
          <p:nvPr/>
        </p:nvSpPr>
        <p:spPr>
          <a:xfrm>
            <a:off x="640080" y="3246120"/>
            <a:ext cx="3627120" cy="7010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676656" y="327812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Augmentation</a:t>
            </a:r>
            <a:endParaRPr lang="en-US" sz="1250" dirty="0"/>
          </a:p>
        </p:txBody>
      </p:sp>
      <p:sp>
        <p:nvSpPr>
          <p:cNvPr id="25" name="Shape 23"/>
          <p:cNvSpPr/>
          <p:nvPr/>
        </p:nvSpPr>
        <p:spPr>
          <a:xfrm>
            <a:off x="4267200" y="3246120"/>
            <a:ext cx="3627120" cy="7010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4303776" y="327812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Disable at 20%</a:t>
            </a:r>
            <a:endParaRPr lang="en-US" sz="1250" dirty="0"/>
          </a:p>
        </p:txBody>
      </p:sp>
      <p:sp>
        <p:nvSpPr>
          <p:cNvPr id="27" name="Shape 25"/>
          <p:cNvSpPr/>
          <p:nvPr/>
        </p:nvSpPr>
        <p:spPr>
          <a:xfrm>
            <a:off x="7894320" y="3246120"/>
            <a:ext cx="3627120" cy="7010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7930896" y="327812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Facecrop+aug AUC 0.9737; SimpleCNN drops</a:t>
            </a:r>
            <a:endParaRPr lang="en-US" sz="1250" dirty="0"/>
          </a:p>
        </p:txBody>
      </p:sp>
      <p:sp>
        <p:nvSpPr>
          <p:cNvPr id="29" name="Shape 27"/>
          <p:cNvSpPr/>
          <p:nvPr/>
        </p:nvSpPr>
        <p:spPr>
          <a:xfrm>
            <a:off x="640080" y="3947160"/>
            <a:ext cx="3627120" cy="7010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676656" y="397916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Normalization</a:t>
            </a:r>
            <a:endParaRPr lang="en-US" sz="1250" dirty="0"/>
          </a:p>
        </p:txBody>
      </p:sp>
      <p:sp>
        <p:nvSpPr>
          <p:cNvPr id="31" name="Shape 29"/>
          <p:cNvSpPr/>
          <p:nvPr/>
        </p:nvSpPr>
        <p:spPr>
          <a:xfrm>
            <a:off x="4267200" y="3947160"/>
            <a:ext cx="3627120" cy="7010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4303776" y="397916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ImageNet/default</a:t>
            </a:r>
            <a:endParaRPr lang="en-US" sz="1250" dirty="0"/>
          </a:p>
        </p:txBody>
      </p:sp>
      <p:sp>
        <p:nvSpPr>
          <p:cNvPr id="33" name="Shape 31"/>
          <p:cNvSpPr/>
          <p:nvPr/>
        </p:nvSpPr>
        <p:spPr>
          <a:xfrm>
            <a:off x="7894320" y="3947160"/>
            <a:ext cx="3627120" cy="7010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7930896" y="397916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real-norm only +0.0018 AUC</a:t>
            </a:r>
            <a:endParaRPr lang="en-US" sz="1250" dirty="0"/>
          </a:p>
        </p:txBody>
      </p:sp>
      <p:sp>
        <p:nvSpPr>
          <p:cNvPr id="35" name="Shape 33"/>
          <p:cNvSpPr/>
          <p:nvPr/>
        </p:nvSpPr>
        <p:spPr>
          <a:xfrm>
            <a:off x="640080" y="4648200"/>
            <a:ext cx="3627120" cy="7010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676656" y="468020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Source generalization</a:t>
            </a:r>
            <a:endParaRPr lang="en-US" sz="1250" dirty="0"/>
          </a:p>
        </p:txBody>
      </p:sp>
      <p:sp>
        <p:nvSpPr>
          <p:cNvPr id="37" name="Shape 35"/>
          <p:cNvSpPr/>
          <p:nvPr/>
        </p:nvSpPr>
        <p:spPr>
          <a:xfrm>
            <a:off x="4267200" y="4648200"/>
            <a:ext cx="3627120" cy="7010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38" name="Text 36"/>
          <p:cNvSpPr/>
          <p:nvPr/>
        </p:nvSpPr>
        <p:spPr>
          <a:xfrm>
            <a:off x="4303776" y="468020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Report limitation</a:t>
            </a:r>
            <a:endParaRPr lang="en-US" sz="1250" dirty="0"/>
          </a:p>
        </p:txBody>
      </p:sp>
      <p:sp>
        <p:nvSpPr>
          <p:cNvPr id="39" name="Shape 37"/>
          <p:cNvSpPr/>
          <p:nvPr/>
        </p:nvSpPr>
        <p:spPr>
          <a:xfrm>
            <a:off x="7894320" y="4648200"/>
            <a:ext cx="3627120" cy="7010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7930896" y="4680204"/>
            <a:ext cx="3553968" cy="637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holdout text2img/insight drops</a:t>
            </a:r>
            <a:endParaRPr lang="en-US" sz="1250" dirty="0"/>
          </a:p>
        </p:txBody>
      </p:sp>
      <p:sp>
        <p:nvSpPr>
          <p:cNvPr id="41" name="Text 39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Best Phase 2 existing run: p2c_resnet18_facecrop, AUC 0.9755.</a:t>
            </a:r>
            <a:endParaRPr lang="en-US" sz="1400" dirty="0"/>
          </a:p>
        </p:txBody>
      </p:sp>
      <p:sp>
        <p:nvSpPr>
          <p:cNvPr id="42" name="Text 40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12</a:t>
            </a:r>
            <a:endParaRPr lang="en-US" sz="850" dirty="0"/>
          </a:p>
        </p:txBody>
      </p:sp>
      <p:sp>
        <p:nvSpPr>
          <p:cNvPr id="43" name="Shape 41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Source holdouts reveal imperfect generalization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pic>
        <p:nvPicPr>
          <p:cNvPr id="5" name="Image 0" descr="/mnt/data/presentation_inputs/classifier/outputs/figures/04_source_holdou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" y="1451748"/>
            <a:ext cx="5486400" cy="3085824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6629400" y="1417320"/>
            <a:ext cx="2103120" cy="53721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665976" y="1449324"/>
            <a:ext cx="2029968" cy="47320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Held-out fake source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8732520" y="1417320"/>
            <a:ext cx="2103120" cy="53721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769096" y="1449324"/>
            <a:ext cx="2029968" cy="47320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Pairwise AUC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629400" y="1954530"/>
            <a:ext cx="2103120" cy="53721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665976" y="1986534"/>
            <a:ext cx="2029968" cy="47320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text2img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8732520" y="1954530"/>
            <a:ext cx="2103120" cy="53721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769096" y="1986534"/>
            <a:ext cx="2029968" cy="47320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0.7595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6629400" y="2491740"/>
            <a:ext cx="2103120" cy="53721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665976" y="2523744"/>
            <a:ext cx="2029968" cy="47320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insight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8732520" y="2491740"/>
            <a:ext cx="2103120" cy="53721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769096" y="2523744"/>
            <a:ext cx="2029968" cy="47320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0.8421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6629400" y="3028950"/>
            <a:ext cx="2103120" cy="53721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6665976" y="3060954"/>
            <a:ext cx="2029968" cy="47320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inpainting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8732520" y="3028950"/>
            <a:ext cx="2103120" cy="53721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769096" y="3060954"/>
            <a:ext cx="2029968" cy="47320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0.9296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6629400" y="3977640"/>
            <a:ext cx="4297680" cy="11430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Global metrics remain high, but leave-source-out tests are harder.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Drops show that source-specific cues can still influence decisions.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This limitation remains in the final classifier story.</a:t>
            </a:r>
            <a:endParaRPr lang="en-US" sz="1500" dirty="0"/>
          </a:p>
        </p:txBody>
      </p:sp>
      <p:sp>
        <p:nvSpPr>
          <p:cNvPr id="23" name="Text 20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High global AUC does not erase the source-generalization limitation.</a:t>
            </a:r>
            <a:endParaRPr lang="en-US" sz="1400" dirty="0"/>
          </a:p>
        </p:txBody>
      </p:sp>
      <p:sp>
        <p:nvSpPr>
          <p:cNvPr id="24" name="Text 21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13</a:t>
            </a:r>
            <a:endParaRPr lang="en-US" sz="850" dirty="0"/>
          </a:p>
        </p:txBody>
      </p:sp>
      <p:sp>
        <p:nvSpPr>
          <p:cNvPr id="25" name="Shape 22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Grad-CAM is qualitative localization evidence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pic>
        <p:nvPicPr>
          <p:cNvPr id="5" name="Image 0" descr="/mnt/data/presentation_inputs/classifier/outputs/gradcam/p2c_resnet18_facecrop/panel_expan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963" y="1143000"/>
            <a:ext cx="5388074" cy="44805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629400" y="1188720"/>
            <a:ext cx="4206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0B7285"/>
                </a:solidFill>
              </a:rPr>
              <a:t>Questions it answers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629400" y="1600200"/>
            <a:ext cx="4389120" cy="15087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Is the model looking near the face?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Does preprocessing shift attention away from background?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Do false positives or false negatives expose suspicious cues?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629400" y="3703320"/>
            <a:ext cx="4206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0B7285"/>
                </a:solidFill>
              </a:rPr>
              <a:t>Important constraint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6629400" y="4069080"/>
            <a:ext cx="4389120" cy="7315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Grad-CAM does not prove causality.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It supports interpretability, not a new metric.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Grad-CAM helps diagnose attention, but it is not causal proof.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14</a:t>
            </a:r>
            <a:endParaRPr lang="en-US" sz="850" dirty="0"/>
          </a:p>
        </p:txBody>
      </p:sp>
      <p:sp>
        <p:nvSpPr>
          <p:cNvPr id="12" name="Shape 9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Grad-CAM attention evolves with the pipeline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pic>
        <p:nvPicPr>
          <p:cNvPr id="5" name="Image 0" descr="/mnt/data/presentation_inputs/classifier/outputs/gradcam/p1_simplecnn_baseline/panel.png">    </p:cNvPr>
          <p:cNvPicPr>
            <a:picLocks noChangeAspect="1"/>
          </p:cNvPicPr>
          <p:nvPr/>
        </p:nvPicPr>
        <p:blipFill>
          <a:blip r:embed="rId1"/>
          <a:srcRect l="8000" r="43409" t="5000" b="30000"/>
          <a:stretch/>
        </p:blipFill>
        <p:spPr>
          <a:xfrm>
            <a:off x="548640" y="1234440"/>
            <a:ext cx="3474720" cy="3108960"/>
          </a:xfrm>
          <a:prstGeom prst="rect">
            <a:avLst/>
          </a:prstGeom>
        </p:spPr>
      </p:pic>
      <p:pic>
        <p:nvPicPr>
          <p:cNvPr id="6" name="Image 1" descr="/mnt/data/presentation_inputs/classifier/outputs/gradcam/p1_resnet18_baseline/panel.png">    </p:cNvPr>
          <p:cNvPicPr>
            <a:picLocks noChangeAspect="1"/>
          </p:cNvPicPr>
          <p:nvPr/>
        </p:nvPicPr>
        <p:blipFill>
          <a:blip r:embed="rId2"/>
          <a:srcRect l="8000" r="43409" t="5000" b="30000"/>
          <a:stretch/>
        </p:blipFill>
        <p:spPr>
          <a:xfrm>
            <a:off x="4343400" y="1234440"/>
            <a:ext cx="3474720" cy="3108960"/>
          </a:xfrm>
          <a:prstGeom prst="rect">
            <a:avLst/>
          </a:prstGeom>
        </p:spPr>
      </p:pic>
      <p:pic>
        <p:nvPicPr>
          <p:cNvPr id="7" name="Image 2" descr="/mnt/data/presentation_inputs/classifier/outputs/gradcam/p2c_resnet18_facecrop/panel.png">    </p:cNvPr>
          <p:cNvPicPr>
            <a:picLocks noChangeAspect="1"/>
          </p:cNvPicPr>
          <p:nvPr/>
        </p:nvPicPr>
        <p:blipFill>
          <a:blip r:embed="rId3"/>
          <a:srcRect l="8000" r="43409" t="5000" b="30000"/>
          <a:stretch/>
        </p:blipFill>
        <p:spPr>
          <a:xfrm>
            <a:off x="8138160" y="1234440"/>
            <a:ext cx="3474720" cy="31089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14400" y="4800600"/>
            <a:ext cx="10241280" cy="6858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Attention appears to move from broad/global artifacts toward face regions as the pipeline improves.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The source-holdout limitation remains and should not be hidden.</a:t>
            </a:r>
            <a:endParaRPr lang="en-US" sz="1500" dirty="0"/>
          </a:p>
        </p:txBody>
      </p:sp>
      <p:sp>
        <p:nvSpPr>
          <p:cNvPr id="9" name="Text 4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Interpretability supports the preprocessing decision, but not causality.</a:t>
            </a:r>
            <a:endParaRPr lang="en-US" sz="1400" dirty="0"/>
          </a:p>
        </p:txBody>
      </p:sp>
      <p:sp>
        <p:nvSpPr>
          <p:cNvPr id="10" name="Text 5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15</a:t>
            </a:r>
            <a:endParaRPr lang="en-US" sz="850" dirty="0"/>
          </a:p>
        </p:txBody>
      </p:sp>
      <p:sp>
        <p:nvSpPr>
          <p:cNvPr id="11" name="Shape 6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3 tests stronger pretrained backbones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pic>
        <p:nvPicPr>
          <p:cNvPr id="5" name="Image 0" descr="/mnt/data/presentation_inputs/classifier/outputs/figures/06_phase3_ranked_au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5322" y="1143000"/>
            <a:ext cx="4441635" cy="2331720"/>
          </a:xfrm>
          <a:prstGeom prst="rect">
            <a:avLst/>
          </a:prstGeom>
        </p:spPr>
      </p:pic>
      <p:pic>
        <p:nvPicPr>
          <p:cNvPr id="6" name="Image 1" descr="/mnt/data/presentation_inputs/classifier/outputs/figures/06_phase3_balanced_metrics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704" y="3703320"/>
            <a:ext cx="4230872" cy="1554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92240" y="1188720"/>
            <a:ext cx="4206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0B7285"/>
                </a:solidFill>
              </a:rPr>
              <a:t>Compared backbones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6492240" y="1554480"/>
            <a:ext cx="4114800" cy="1920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ResNet18 facecrop reference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ResNet34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ResNet50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EfficientNet-B0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MobileNetV3-Small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ConvNeXt-Tiny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6492240" y="3794760"/>
            <a:ext cx="4206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0B7285"/>
                </a:solidFill>
              </a:rPr>
              <a:t>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6492240" y="4160520"/>
            <a:ext cx="4389120" cy="6858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Does a stronger pretrained family improve the detector after preprocessing is settled?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Phase 3 separates preprocessing gains from backbone gains.</a:t>
            </a:r>
            <a:endParaRPr lang="en-US" sz="1400" dirty="0"/>
          </a:p>
        </p:txBody>
      </p:sp>
      <p:sp>
        <p:nvSpPr>
          <p:cNvPr id="12" name="Text 8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16</a:t>
            </a:r>
            <a:endParaRPr lang="en-US" sz="850" dirty="0"/>
          </a:p>
        </p:txBody>
      </p:sp>
      <p:sp>
        <p:nvSpPr>
          <p:cNvPr id="13" name="Shape 9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3 results: ConvNeXt leads AUC, ResNet50 leads Acc/F1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58368" y="1170432"/>
            <a:ext cx="1463040" cy="54864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694944" y="120243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Model</a:t>
            </a:r>
            <a:endParaRPr lang="en-US" sz="1350" dirty="0"/>
          </a:p>
        </p:txBody>
      </p:sp>
      <p:sp>
        <p:nvSpPr>
          <p:cNvPr id="7" name="Shape 5"/>
          <p:cNvSpPr/>
          <p:nvPr/>
        </p:nvSpPr>
        <p:spPr>
          <a:xfrm>
            <a:off x="2121408" y="1170432"/>
            <a:ext cx="1463040" cy="54864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2157984" y="120243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AUC</a:t>
            </a:r>
            <a:endParaRPr lang="en-US" sz="1350" dirty="0"/>
          </a:p>
        </p:txBody>
      </p:sp>
      <p:sp>
        <p:nvSpPr>
          <p:cNvPr id="9" name="Shape 7"/>
          <p:cNvSpPr/>
          <p:nvPr/>
        </p:nvSpPr>
        <p:spPr>
          <a:xfrm>
            <a:off x="3584448" y="1170432"/>
            <a:ext cx="1463040" cy="54864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621024" y="120243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Accuracy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5047488" y="1170432"/>
            <a:ext cx="1463040" cy="54864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5084064" y="120243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F1</a:t>
            </a:r>
            <a:endParaRPr lang="en-US" sz="1350" dirty="0"/>
          </a:p>
        </p:txBody>
      </p:sp>
      <p:sp>
        <p:nvSpPr>
          <p:cNvPr id="13" name="Shape 11"/>
          <p:cNvSpPr/>
          <p:nvPr/>
        </p:nvSpPr>
        <p:spPr>
          <a:xfrm>
            <a:off x="658368" y="1719072"/>
            <a:ext cx="146304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94944" y="175107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ConvNeXt-Tiny</a:t>
            </a:r>
            <a:endParaRPr lang="en-US" sz="1350" dirty="0"/>
          </a:p>
        </p:txBody>
      </p:sp>
      <p:sp>
        <p:nvSpPr>
          <p:cNvPr id="15" name="Shape 13"/>
          <p:cNvSpPr/>
          <p:nvPr/>
        </p:nvSpPr>
        <p:spPr>
          <a:xfrm>
            <a:off x="2121408" y="1719072"/>
            <a:ext cx="146304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2157984" y="175107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0.9868</a:t>
            </a:r>
            <a:endParaRPr lang="en-US" sz="1350" dirty="0"/>
          </a:p>
        </p:txBody>
      </p:sp>
      <p:sp>
        <p:nvSpPr>
          <p:cNvPr id="17" name="Shape 15"/>
          <p:cNvSpPr/>
          <p:nvPr/>
        </p:nvSpPr>
        <p:spPr>
          <a:xfrm>
            <a:off x="3584448" y="1719072"/>
            <a:ext cx="146304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3621024" y="175107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0.9473</a:t>
            </a:r>
            <a:endParaRPr lang="en-US" sz="1350" dirty="0"/>
          </a:p>
        </p:txBody>
      </p:sp>
      <p:sp>
        <p:nvSpPr>
          <p:cNvPr id="19" name="Shape 17"/>
          <p:cNvSpPr/>
          <p:nvPr/>
        </p:nvSpPr>
        <p:spPr>
          <a:xfrm>
            <a:off x="5047488" y="1719072"/>
            <a:ext cx="146304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5084064" y="175107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0.9650</a:t>
            </a:r>
            <a:endParaRPr lang="en-US" sz="1350" dirty="0"/>
          </a:p>
        </p:txBody>
      </p:sp>
      <p:sp>
        <p:nvSpPr>
          <p:cNvPr id="21" name="Shape 19"/>
          <p:cNvSpPr/>
          <p:nvPr/>
        </p:nvSpPr>
        <p:spPr>
          <a:xfrm>
            <a:off x="658368" y="2267712"/>
            <a:ext cx="1463040" cy="5486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694944" y="229971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ResNet50</a:t>
            </a:r>
            <a:endParaRPr lang="en-US" sz="1350" dirty="0"/>
          </a:p>
        </p:txBody>
      </p:sp>
      <p:sp>
        <p:nvSpPr>
          <p:cNvPr id="23" name="Shape 21"/>
          <p:cNvSpPr/>
          <p:nvPr/>
        </p:nvSpPr>
        <p:spPr>
          <a:xfrm>
            <a:off x="2121408" y="2267712"/>
            <a:ext cx="1463040" cy="5486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2157984" y="229971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0.9857</a:t>
            </a:r>
            <a:endParaRPr lang="en-US" sz="1350" dirty="0"/>
          </a:p>
        </p:txBody>
      </p:sp>
      <p:sp>
        <p:nvSpPr>
          <p:cNvPr id="25" name="Shape 23"/>
          <p:cNvSpPr/>
          <p:nvPr/>
        </p:nvSpPr>
        <p:spPr>
          <a:xfrm>
            <a:off x="3584448" y="2267712"/>
            <a:ext cx="1463040" cy="5486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621024" y="229971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0.9532</a:t>
            </a:r>
            <a:endParaRPr lang="en-US" sz="1350" dirty="0"/>
          </a:p>
        </p:txBody>
      </p:sp>
      <p:sp>
        <p:nvSpPr>
          <p:cNvPr id="27" name="Shape 25"/>
          <p:cNvSpPr/>
          <p:nvPr/>
        </p:nvSpPr>
        <p:spPr>
          <a:xfrm>
            <a:off x="5047488" y="2267712"/>
            <a:ext cx="1463040" cy="5486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5084064" y="229971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0.9688</a:t>
            </a:r>
            <a:endParaRPr lang="en-US" sz="1350" dirty="0"/>
          </a:p>
        </p:txBody>
      </p:sp>
      <p:sp>
        <p:nvSpPr>
          <p:cNvPr id="29" name="Shape 27"/>
          <p:cNvSpPr/>
          <p:nvPr/>
        </p:nvSpPr>
        <p:spPr>
          <a:xfrm>
            <a:off x="658368" y="2816352"/>
            <a:ext cx="146304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694944" y="284835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EfficientNet-B0</a:t>
            </a:r>
            <a:endParaRPr lang="en-US" sz="1350" dirty="0"/>
          </a:p>
        </p:txBody>
      </p:sp>
      <p:sp>
        <p:nvSpPr>
          <p:cNvPr id="31" name="Shape 29"/>
          <p:cNvSpPr/>
          <p:nvPr/>
        </p:nvSpPr>
        <p:spPr>
          <a:xfrm>
            <a:off x="2121408" y="2816352"/>
            <a:ext cx="146304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2157984" y="284835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0.9845</a:t>
            </a:r>
            <a:endParaRPr lang="en-US" sz="1350" dirty="0"/>
          </a:p>
        </p:txBody>
      </p:sp>
      <p:sp>
        <p:nvSpPr>
          <p:cNvPr id="33" name="Shape 31"/>
          <p:cNvSpPr/>
          <p:nvPr/>
        </p:nvSpPr>
        <p:spPr>
          <a:xfrm>
            <a:off x="3584448" y="2816352"/>
            <a:ext cx="146304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3621024" y="284835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0.9450</a:t>
            </a:r>
            <a:endParaRPr lang="en-US" sz="1350" dirty="0"/>
          </a:p>
        </p:txBody>
      </p:sp>
      <p:sp>
        <p:nvSpPr>
          <p:cNvPr id="35" name="Shape 33"/>
          <p:cNvSpPr/>
          <p:nvPr/>
        </p:nvSpPr>
        <p:spPr>
          <a:xfrm>
            <a:off x="5047488" y="2816352"/>
            <a:ext cx="146304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5084064" y="284835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0.9628</a:t>
            </a:r>
            <a:endParaRPr lang="en-US" sz="1350" dirty="0"/>
          </a:p>
        </p:txBody>
      </p:sp>
      <p:sp>
        <p:nvSpPr>
          <p:cNvPr id="37" name="Shape 35"/>
          <p:cNvSpPr/>
          <p:nvPr/>
        </p:nvSpPr>
        <p:spPr>
          <a:xfrm>
            <a:off x="658368" y="3364992"/>
            <a:ext cx="1463040" cy="5486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38" name="Text 36"/>
          <p:cNvSpPr/>
          <p:nvPr/>
        </p:nvSpPr>
        <p:spPr>
          <a:xfrm>
            <a:off x="694944" y="339699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ResNet34</a:t>
            </a:r>
            <a:endParaRPr lang="en-US" sz="1350" dirty="0"/>
          </a:p>
        </p:txBody>
      </p:sp>
      <p:sp>
        <p:nvSpPr>
          <p:cNvPr id="39" name="Shape 37"/>
          <p:cNvSpPr/>
          <p:nvPr/>
        </p:nvSpPr>
        <p:spPr>
          <a:xfrm>
            <a:off x="2121408" y="3364992"/>
            <a:ext cx="1463040" cy="5486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2157984" y="339699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0.9779</a:t>
            </a:r>
            <a:endParaRPr lang="en-US" sz="1350" dirty="0"/>
          </a:p>
        </p:txBody>
      </p:sp>
      <p:sp>
        <p:nvSpPr>
          <p:cNvPr id="41" name="Shape 39"/>
          <p:cNvSpPr/>
          <p:nvPr/>
        </p:nvSpPr>
        <p:spPr>
          <a:xfrm>
            <a:off x="3584448" y="3364992"/>
            <a:ext cx="1463040" cy="5486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42" name="Text 40"/>
          <p:cNvSpPr/>
          <p:nvPr/>
        </p:nvSpPr>
        <p:spPr>
          <a:xfrm>
            <a:off x="3621024" y="339699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0.9305</a:t>
            </a:r>
            <a:endParaRPr lang="en-US" sz="1350" dirty="0"/>
          </a:p>
        </p:txBody>
      </p:sp>
      <p:sp>
        <p:nvSpPr>
          <p:cNvPr id="43" name="Shape 41"/>
          <p:cNvSpPr/>
          <p:nvPr/>
        </p:nvSpPr>
        <p:spPr>
          <a:xfrm>
            <a:off x="5047488" y="3364992"/>
            <a:ext cx="1463040" cy="5486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44" name="Text 42"/>
          <p:cNvSpPr/>
          <p:nvPr/>
        </p:nvSpPr>
        <p:spPr>
          <a:xfrm>
            <a:off x="5084064" y="339699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0.9529</a:t>
            </a:r>
            <a:endParaRPr lang="en-US" sz="1350" dirty="0"/>
          </a:p>
        </p:txBody>
      </p:sp>
      <p:sp>
        <p:nvSpPr>
          <p:cNvPr id="45" name="Shape 43"/>
          <p:cNvSpPr/>
          <p:nvPr/>
        </p:nvSpPr>
        <p:spPr>
          <a:xfrm>
            <a:off x="658368" y="3913632"/>
            <a:ext cx="146304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46" name="Text 44"/>
          <p:cNvSpPr/>
          <p:nvPr/>
        </p:nvSpPr>
        <p:spPr>
          <a:xfrm>
            <a:off x="694944" y="394563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MobileNetV3-Small</a:t>
            </a:r>
            <a:endParaRPr lang="en-US" sz="1350" dirty="0"/>
          </a:p>
        </p:txBody>
      </p:sp>
      <p:sp>
        <p:nvSpPr>
          <p:cNvPr id="47" name="Shape 45"/>
          <p:cNvSpPr/>
          <p:nvPr/>
        </p:nvSpPr>
        <p:spPr>
          <a:xfrm>
            <a:off x="2121408" y="3913632"/>
            <a:ext cx="146304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48" name="Text 46"/>
          <p:cNvSpPr/>
          <p:nvPr/>
        </p:nvSpPr>
        <p:spPr>
          <a:xfrm>
            <a:off x="2157984" y="394563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0.9680</a:t>
            </a:r>
            <a:endParaRPr lang="en-US" sz="1350" dirty="0"/>
          </a:p>
        </p:txBody>
      </p:sp>
      <p:sp>
        <p:nvSpPr>
          <p:cNvPr id="49" name="Shape 47"/>
          <p:cNvSpPr/>
          <p:nvPr/>
        </p:nvSpPr>
        <p:spPr>
          <a:xfrm>
            <a:off x="3584448" y="3913632"/>
            <a:ext cx="146304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50" name="Text 48"/>
          <p:cNvSpPr/>
          <p:nvPr/>
        </p:nvSpPr>
        <p:spPr>
          <a:xfrm>
            <a:off x="3621024" y="394563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0.9175</a:t>
            </a:r>
            <a:endParaRPr lang="en-US" sz="1350" dirty="0"/>
          </a:p>
        </p:txBody>
      </p:sp>
      <p:sp>
        <p:nvSpPr>
          <p:cNvPr id="51" name="Shape 49"/>
          <p:cNvSpPr/>
          <p:nvPr/>
        </p:nvSpPr>
        <p:spPr>
          <a:xfrm>
            <a:off x="5047488" y="3913632"/>
            <a:ext cx="146304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52" name="Text 50"/>
          <p:cNvSpPr/>
          <p:nvPr/>
        </p:nvSpPr>
        <p:spPr>
          <a:xfrm>
            <a:off x="5084064" y="3945636"/>
            <a:ext cx="138988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0.9443</a:t>
            </a:r>
            <a:endParaRPr lang="en-US" sz="1350" dirty="0"/>
          </a:p>
        </p:txBody>
      </p:sp>
      <p:pic>
        <p:nvPicPr>
          <p:cNvPr id="53" name="Image 0" descr="/mnt/data/presentation_inputs/classifier/outputs/figures/06_phase3_confusion_select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2280" y="2234725"/>
            <a:ext cx="4389120" cy="1199830"/>
          </a:xfrm>
          <a:prstGeom prst="rect">
            <a:avLst/>
          </a:prstGeom>
        </p:spPr>
      </p:pic>
      <p:sp>
        <p:nvSpPr>
          <p:cNvPr id="54" name="Text 51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Model selection depends on priority: AUC favors ConvNeXt; Acc/F1 favors ResNet50.</a:t>
            </a:r>
            <a:endParaRPr lang="en-US" sz="1400" dirty="0"/>
          </a:p>
        </p:txBody>
      </p:sp>
      <p:sp>
        <p:nvSpPr>
          <p:cNvPr id="55" name="Text 52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17</a:t>
            </a:r>
            <a:endParaRPr lang="en-US" sz="850" dirty="0"/>
          </a:p>
        </p:txBody>
      </p:sp>
      <p:sp>
        <p:nvSpPr>
          <p:cNvPr id="56" name="Shape 53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Stronger backbones improve but do not remove source effects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pic>
        <p:nvPicPr>
          <p:cNvPr id="5" name="Image 0" descr="/mnt/data/presentation_inputs/classifier/outputs/figures/06_phase3_pairwise_source_heatmap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7615" y="1143000"/>
            <a:ext cx="4682771" cy="4023360"/>
          </a:xfrm>
          <a:prstGeom prst="rect">
            <a:avLst/>
          </a:prstGeom>
        </p:spPr>
      </p:pic>
      <p:pic>
        <p:nvPicPr>
          <p:cNvPr id="6" name="Image 1" descr="/mnt/data/presentation_inputs/classifier/outputs/figures/06_phase3_pairwise_f1_heatmap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201" y="1143000"/>
            <a:ext cx="2234959" cy="1920240"/>
          </a:xfrm>
          <a:prstGeom prst="rect">
            <a:avLst/>
          </a:prstGeom>
        </p:spPr>
      </p:pic>
      <p:pic>
        <p:nvPicPr>
          <p:cNvPr id="7" name="Image 2" descr="/mnt/data/presentation_inputs/classifier/outputs/figures/06_phase3_wiki_false_alarm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036" y="3429000"/>
            <a:ext cx="3729288" cy="17373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Source behavior improves, but source generalization remains a limitation.</a:t>
            </a:r>
            <a:endParaRPr lang="en-US" sz="1400" dirty="0"/>
          </a:p>
        </p:txBody>
      </p:sp>
      <p:sp>
        <p:nvSpPr>
          <p:cNvPr id="9" name="Text 4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18</a:t>
            </a:r>
            <a:endParaRPr lang="en-US" sz="850" dirty="0"/>
          </a:p>
        </p:txBody>
      </p:sp>
      <p:sp>
        <p:nvSpPr>
          <p:cNvPr id="10" name="Shape 5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4 tests whether more data scales the best families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pic>
        <p:nvPicPr>
          <p:cNvPr id="5" name="Image 0" descr="/mnt/data/presentation_inputs/classifier/outputs/figures/07_phase4_global_scaling_curve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080" y="2361437"/>
            <a:ext cx="5577840" cy="167792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629400" y="1234440"/>
            <a:ext cx="4206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0B7285"/>
                </a:solidFill>
              </a:rPr>
              <a:t>Compared at 50% and 100%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629400" y="1600200"/>
            <a:ext cx="2926080" cy="9144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11827"/>
                </a:solidFill>
              </a:rPr>
              <a:t>• ResNet50</a:t>
            </a:r>
            <a:endParaRPr lang="en-US" sz="1650" dirty="0"/>
          </a:p>
          <a:p>
            <a:pPr indent="0" marL="0">
              <a:buNone/>
            </a:pPr>
            <a:r>
              <a:rPr lang="en-US" sz="1650" dirty="0">
                <a:solidFill>
                  <a:srgbClr val="111827"/>
                </a:solidFill>
              </a:rPr>
              <a:t>• EfficientNet-B0</a:t>
            </a:r>
            <a:endParaRPr lang="en-US" sz="1650" dirty="0"/>
          </a:p>
          <a:p>
            <a:pPr indent="0" marL="0">
              <a:buNone/>
            </a:pPr>
            <a:r>
              <a:rPr lang="en-US" sz="1650" dirty="0">
                <a:solidFill>
                  <a:srgbClr val="111827"/>
                </a:solidFill>
              </a:rPr>
              <a:t>• ConvNeXt-Tiny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629400" y="3063240"/>
            <a:ext cx="4206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0B7285"/>
                </a:solidFill>
              </a:rPr>
              <a:t>Why this matters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6629400" y="3429000"/>
            <a:ext cx="4389120" cy="12801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Separates architecture choice from data scale.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Tests whether Phase 3 conclusions hold with more data.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Uses Phase 3 20% rows as scaling anchors.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Scaling is a separate experimental question from architecture selection.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19</a:t>
            </a:r>
            <a:endParaRPr lang="en-US" sz="850" dirty="0"/>
          </a:p>
        </p:txBody>
      </p:sp>
      <p:sp>
        <p:nvSpPr>
          <p:cNvPr id="12" name="Shape 9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Project map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C9A227"/>
                </a:solidFill>
              </a:rPr>
              <a:t>Opening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C9A22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2971800" y="3017520"/>
            <a:ext cx="1554480" cy="-777240"/>
          </a:xfrm>
          <a:prstGeom prst="line">
            <a:avLst/>
          </a:prstGeom>
          <a:noFill/>
          <a:ln w="16510">
            <a:solidFill>
              <a:srgbClr val="0B7285"/>
            </a:solidFill>
            <a:prstDash val="solid"/>
            <a:headEnd type="none"/>
            <a:tailEnd type="triangle"/>
          </a:ln>
        </p:spPr>
      </p:sp>
      <p:sp>
        <p:nvSpPr>
          <p:cNvPr id="6" name="Shape 4"/>
          <p:cNvSpPr/>
          <p:nvPr/>
        </p:nvSpPr>
        <p:spPr>
          <a:xfrm>
            <a:off x="2971800" y="3337560"/>
            <a:ext cx="1554480" cy="822960"/>
          </a:xfrm>
          <a:prstGeom prst="line">
            <a:avLst/>
          </a:prstGeom>
          <a:noFill/>
          <a:ln w="16510">
            <a:solidFill>
              <a:srgbClr val="B45309"/>
            </a:solidFill>
            <a:prstDash val="solid"/>
            <a:headEnd type="none"/>
            <a:tailEnd type="triangle"/>
          </a:ln>
        </p:spPr>
      </p:sp>
      <p:sp>
        <p:nvSpPr>
          <p:cNvPr id="7" name="Shape 5"/>
          <p:cNvSpPr/>
          <p:nvPr/>
        </p:nvSpPr>
        <p:spPr>
          <a:xfrm>
            <a:off x="7360920" y="2103120"/>
            <a:ext cx="2331720" cy="0"/>
          </a:xfrm>
          <a:prstGeom prst="line">
            <a:avLst/>
          </a:prstGeom>
          <a:noFill/>
          <a:ln w="16510">
            <a:solidFill>
              <a:srgbClr val="0B7285"/>
            </a:solidFill>
            <a:prstDash val="solid"/>
            <a:headEnd type="none"/>
            <a:tailEnd type="triangle"/>
          </a:ln>
        </p:spPr>
      </p:sp>
      <p:sp>
        <p:nvSpPr>
          <p:cNvPr id="8" name="Shape 6"/>
          <p:cNvSpPr/>
          <p:nvPr/>
        </p:nvSpPr>
        <p:spPr>
          <a:xfrm>
            <a:off x="7360920" y="4343400"/>
            <a:ext cx="2331720" cy="0"/>
          </a:xfrm>
          <a:prstGeom prst="line">
            <a:avLst/>
          </a:prstGeom>
          <a:noFill/>
          <a:ln w="16510">
            <a:solidFill>
              <a:srgbClr val="B45309"/>
            </a:solidFill>
            <a:prstDash val="solid"/>
            <a:headEnd type="none"/>
            <a:tailEnd type="triangle"/>
          </a:ln>
        </p:spPr>
      </p:sp>
      <p:sp>
        <p:nvSpPr>
          <p:cNvPr id="9" name="Shape 7"/>
          <p:cNvSpPr/>
          <p:nvPr/>
        </p:nvSpPr>
        <p:spPr>
          <a:xfrm>
            <a:off x="914400" y="2697480"/>
            <a:ext cx="1920240" cy="914400"/>
          </a:xfrm>
          <a:prstGeom prst="roundRect">
            <a:avLst>
              <a:gd name="adj" fmla="val 8000"/>
            </a:avLst>
          </a:prstGeom>
          <a:solidFill>
            <a:srgbClr val="F3F4F6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69264" y="2734056"/>
            <a:ext cx="1810512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111827"/>
                </a:solidFill>
              </a:rPr>
              <a:t>Face image</a:t>
            </a:r>
            <a:endParaRPr lang="en-US" sz="1800" dirty="0"/>
          </a:p>
          <a:p>
            <a:pPr algn="ctr" indent="0" marL="0">
              <a:buNone/>
            </a:pPr>
            <a:r>
              <a:rPr lang="en-US" sz="1800" b="1" dirty="0">
                <a:solidFill>
                  <a:srgbClr val="111827"/>
                </a:solidFill>
              </a:rPr>
              <a:t>dataset</a:t>
            </a:r>
            <a:endParaRPr lang="en-US" sz="1800" dirty="0"/>
          </a:p>
        </p:txBody>
      </p:sp>
      <p:sp>
        <p:nvSpPr>
          <p:cNvPr id="11" name="Shape 9"/>
          <p:cNvSpPr/>
          <p:nvPr/>
        </p:nvSpPr>
        <p:spPr>
          <a:xfrm>
            <a:off x="4572000" y="1600200"/>
            <a:ext cx="2743200" cy="1005840"/>
          </a:xfrm>
          <a:prstGeom prst="roundRect">
            <a:avLst>
              <a:gd name="adj" fmla="val 7273"/>
            </a:avLst>
          </a:prstGeom>
          <a:solidFill>
            <a:srgbClr val="CCFBF1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626864" y="1636776"/>
            <a:ext cx="2633472" cy="9326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0B7285"/>
                </a:solidFill>
              </a:rPr>
              <a:t>Part A: Classifier</a:t>
            </a:r>
            <a:endParaRPr lang="en-US" sz="1800" dirty="0"/>
          </a:p>
          <a:p>
            <a:pPr algn="ctr" indent="0" marL="0">
              <a:buNone/>
            </a:pPr>
            <a:r>
              <a:rPr lang="en-US" sz="1800" b="1" dirty="0">
                <a:solidFill>
                  <a:srgbClr val="0B7285"/>
                </a:solidFill>
              </a:rPr>
              <a:t>real vs fake</a:t>
            </a:r>
            <a:endParaRPr lang="en-US" sz="1800" dirty="0"/>
          </a:p>
        </p:txBody>
      </p:sp>
      <p:sp>
        <p:nvSpPr>
          <p:cNvPr id="13" name="Shape 11"/>
          <p:cNvSpPr/>
          <p:nvPr/>
        </p:nvSpPr>
        <p:spPr>
          <a:xfrm>
            <a:off x="4572000" y="3840480"/>
            <a:ext cx="2743200" cy="1005840"/>
          </a:xfrm>
          <a:prstGeom prst="roundRect">
            <a:avLst>
              <a:gd name="adj" fmla="val 7273"/>
            </a:avLst>
          </a:prstGeom>
          <a:solidFill>
            <a:srgbClr val="FFEDD5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4626864" y="3877056"/>
            <a:ext cx="2633472" cy="9326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B45309"/>
                </a:solidFill>
              </a:rPr>
              <a:t>Part B: Generator</a:t>
            </a:r>
            <a:endParaRPr lang="en-US" sz="1800" dirty="0"/>
          </a:p>
          <a:p>
            <a:pPr algn="ctr" indent="0" marL="0">
              <a:buNone/>
            </a:pPr>
            <a:r>
              <a:rPr lang="en-US" sz="1800" b="1" dirty="0">
                <a:solidFill>
                  <a:srgbClr val="B45309"/>
                </a:solidFill>
              </a:rPr>
              <a:t>synthetic faces</a:t>
            </a:r>
            <a:endParaRPr lang="en-US" sz="1800" dirty="0"/>
          </a:p>
        </p:txBody>
      </p:sp>
      <p:sp>
        <p:nvSpPr>
          <p:cNvPr id="15" name="Shape 13"/>
          <p:cNvSpPr/>
          <p:nvPr/>
        </p:nvSpPr>
        <p:spPr>
          <a:xfrm>
            <a:off x="9646920" y="1508760"/>
            <a:ext cx="2011680" cy="1188720"/>
          </a:xfrm>
          <a:prstGeom prst="roundRect">
            <a:avLst>
              <a:gd name="adj" fmla="val 6154"/>
            </a:avLst>
          </a:prstGeom>
          <a:solidFill>
            <a:srgbClr val="FFFFFF"/>
          </a:solidFill>
          <a:ln w="10160">
            <a:solidFill>
              <a:srgbClr val="CBD5E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701784" y="1545336"/>
            <a:ext cx="1901952" cy="11155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250" b="1" dirty="0">
                <a:solidFill>
                  <a:srgbClr val="111827"/>
                </a:solidFill>
              </a:rPr>
              <a:t>Evidence</a:t>
            </a:r>
            <a:endParaRPr lang="en-US" sz="1250" dirty="0"/>
          </a:p>
          <a:p>
            <a:pPr algn="ctr" indent="0" marL="0">
              <a:buNone/>
            </a:pPr>
            <a:r>
              <a:rPr lang="en-US" sz="1250" b="1" dirty="0">
                <a:solidFill>
                  <a:srgbClr val="111827"/>
                </a:solidFill>
              </a:rPr>
              <a:t>metrics, sources,</a:t>
            </a:r>
            <a:endParaRPr lang="en-US" sz="1250" dirty="0"/>
          </a:p>
          <a:p>
            <a:pPr algn="ctr" indent="0" marL="0">
              <a:buNone/>
            </a:pPr>
            <a:r>
              <a:rPr lang="en-US" sz="1250" b="1" dirty="0">
                <a:solidFill>
                  <a:srgbClr val="111827"/>
                </a:solidFill>
              </a:rPr>
              <a:t>Grad-CAM, scaling</a:t>
            </a:r>
            <a:endParaRPr lang="en-US" sz="1250" dirty="0"/>
          </a:p>
        </p:txBody>
      </p:sp>
      <p:sp>
        <p:nvSpPr>
          <p:cNvPr id="17" name="Shape 15"/>
          <p:cNvSpPr/>
          <p:nvPr/>
        </p:nvSpPr>
        <p:spPr>
          <a:xfrm>
            <a:off x="9646920" y="3749040"/>
            <a:ext cx="2011680" cy="1188720"/>
          </a:xfrm>
          <a:prstGeom prst="roundRect">
            <a:avLst>
              <a:gd name="adj" fmla="val 6154"/>
            </a:avLst>
          </a:prstGeom>
          <a:solidFill>
            <a:srgbClr val="FFFFFF"/>
          </a:solidFill>
          <a:ln w="10160">
            <a:solidFill>
              <a:srgbClr val="CBD5E1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9701784" y="3785616"/>
            <a:ext cx="1901952" cy="11155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250" b="1" dirty="0">
                <a:solidFill>
                  <a:srgbClr val="111827"/>
                </a:solidFill>
              </a:rPr>
              <a:t>Evidence</a:t>
            </a:r>
            <a:endParaRPr lang="en-US" sz="1250" dirty="0"/>
          </a:p>
          <a:p>
            <a:pPr algn="ctr" indent="0" marL="0">
              <a:buNone/>
            </a:pPr>
            <a:r>
              <a:rPr lang="en-US" sz="1250" b="1" dirty="0">
                <a:solidFill>
                  <a:srgbClr val="111827"/>
                </a:solidFill>
              </a:rPr>
              <a:t>FID, grids,</a:t>
            </a:r>
            <a:endParaRPr lang="en-US" sz="1250" dirty="0"/>
          </a:p>
          <a:p>
            <a:pPr algn="ctr" indent="0" marL="0">
              <a:buNone/>
            </a:pPr>
            <a:r>
              <a:rPr lang="en-US" sz="1250" b="1" dirty="0">
                <a:solidFill>
                  <a:srgbClr val="111827"/>
                </a:solidFill>
              </a:rPr>
              <a:t>quality vs speed</a:t>
            </a:r>
            <a:endParaRPr lang="en-US" sz="1250" dirty="0"/>
          </a:p>
        </p:txBody>
      </p:sp>
      <p:sp>
        <p:nvSpPr>
          <p:cNvPr id="19" name="Text 17"/>
          <p:cNvSpPr/>
          <p:nvPr/>
        </p:nvSpPr>
        <p:spPr>
          <a:xfrm>
            <a:off x="777240" y="5440680"/>
            <a:ext cx="10424160" cy="6858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One project, two pipelines.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Each phase answers a design question.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Final decisions are grounded in notebooks, logs, and saved figures.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2</a:t>
            </a:r>
            <a:endParaRPr lang="en-US" sz="850" dirty="0"/>
          </a:p>
        </p:txBody>
      </p:sp>
      <p:sp>
        <p:nvSpPr>
          <p:cNvPr id="21" name="Shape 19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4 results: all strong backbones scale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58368" y="1143000"/>
            <a:ext cx="1225296" cy="52578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694944" y="117500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100% model</a:t>
            </a:r>
            <a:endParaRPr lang="en-US" sz="1350" dirty="0"/>
          </a:p>
        </p:txBody>
      </p:sp>
      <p:sp>
        <p:nvSpPr>
          <p:cNvPr id="7" name="Shape 5"/>
          <p:cNvSpPr/>
          <p:nvPr/>
        </p:nvSpPr>
        <p:spPr>
          <a:xfrm>
            <a:off x="1883664" y="1143000"/>
            <a:ext cx="1225296" cy="52578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920240" y="117500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AUC</a:t>
            </a:r>
            <a:endParaRPr lang="en-US" sz="1350" dirty="0"/>
          </a:p>
        </p:txBody>
      </p:sp>
      <p:sp>
        <p:nvSpPr>
          <p:cNvPr id="9" name="Shape 7"/>
          <p:cNvSpPr/>
          <p:nvPr/>
        </p:nvSpPr>
        <p:spPr>
          <a:xfrm>
            <a:off x="3108960" y="1143000"/>
            <a:ext cx="1225296" cy="52578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145536" y="117500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Accuracy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334256" y="1143000"/>
            <a:ext cx="1225296" cy="52578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370832" y="117500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F1</a:t>
            </a:r>
            <a:endParaRPr lang="en-US" sz="1350" dirty="0"/>
          </a:p>
        </p:txBody>
      </p:sp>
      <p:sp>
        <p:nvSpPr>
          <p:cNvPr id="13" name="Shape 11"/>
          <p:cNvSpPr/>
          <p:nvPr/>
        </p:nvSpPr>
        <p:spPr>
          <a:xfrm>
            <a:off x="5559552" y="1143000"/>
            <a:ext cx="1225296" cy="52578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5596128" y="117500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Balanced Acc</a:t>
            </a:r>
            <a:endParaRPr lang="en-US" sz="1350" dirty="0"/>
          </a:p>
        </p:txBody>
      </p:sp>
      <p:sp>
        <p:nvSpPr>
          <p:cNvPr id="15" name="Shape 13"/>
          <p:cNvSpPr/>
          <p:nvPr/>
        </p:nvSpPr>
        <p:spPr>
          <a:xfrm>
            <a:off x="658368" y="1668780"/>
            <a:ext cx="1225296" cy="52578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94944" y="170078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ResNet50</a:t>
            </a:r>
            <a:endParaRPr lang="en-US" sz="1350" dirty="0"/>
          </a:p>
        </p:txBody>
      </p:sp>
      <p:sp>
        <p:nvSpPr>
          <p:cNvPr id="17" name="Shape 15"/>
          <p:cNvSpPr/>
          <p:nvPr/>
        </p:nvSpPr>
        <p:spPr>
          <a:xfrm>
            <a:off x="1883664" y="1668780"/>
            <a:ext cx="1225296" cy="52578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1920240" y="170078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0.9950</a:t>
            </a:r>
            <a:endParaRPr lang="en-US" sz="1350" dirty="0"/>
          </a:p>
        </p:txBody>
      </p:sp>
      <p:sp>
        <p:nvSpPr>
          <p:cNvPr id="19" name="Shape 17"/>
          <p:cNvSpPr/>
          <p:nvPr/>
        </p:nvSpPr>
        <p:spPr>
          <a:xfrm>
            <a:off x="3108960" y="1668780"/>
            <a:ext cx="1225296" cy="52578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145536" y="170078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0.9692</a:t>
            </a:r>
            <a:endParaRPr lang="en-US" sz="1350" dirty="0"/>
          </a:p>
        </p:txBody>
      </p:sp>
      <p:sp>
        <p:nvSpPr>
          <p:cNvPr id="21" name="Shape 19"/>
          <p:cNvSpPr/>
          <p:nvPr/>
        </p:nvSpPr>
        <p:spPr>
          <a:xfrm>
            <a:off x="4334256" y="1668780"/>
            <a:ext cx="1225296" cy="52578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4370832" y="170078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0.9794</a:t>
            </a:r>
            <a:endParaRPr lang="en-US" sz="1350" dirty="0"/>
          </a:p>
        </p:txBody>
      </p:sp>
      <p:sp>
        <p:nvSpPr>
          <p:cNvPr id="23" name="Shape 21"/>
          <p:cNvSpPr/>
          <p:nvPr/>
        </p:nvSpPr>
        <p:spPr>
          <a:xfrm>
            <a:off x="5559552" y="1668780"/>
            <a:ext cx="1225296" cy="52578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5596128" y="170078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0.9638</a:t>
            </a:r>
            <a:endParaRPr lang="en-US" sz="1350" dirty="0"/>
          </a:p>
        </p:txBody>
      </p:sp>
      <p:sp>
        <p:nvSpPr>
          <p:cNvPr id="25" name="Shape 23"/>
          <p:cNvSpPr/>
          <p:nvPr/>
        </p:nvSpPr>
        <p:spPr>
          <a:xfrm>
            <a:off x="658368" y="2194560"/>
            <a:ext cx="1225296" cy="52578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694944" y="222656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EfficientNet-B0</a:t>
            </a:r>
            <a:endParaRPr lang="en-US" sz="1350" dirty="0"/>
          </a:p>
        </p:txBody>
      </p:sp>
      <p:sp>
        <p:nvSpPr>
          <p:cNvPr id="27" name="Shape 25"/>
          <p:cNvSpPr/>
          <p:nvPr/>
        </p:nvSpPr>
        <p:spPr>
          <a:xfrm>
            <a:off x="1883664" y="2194560"/>
            <a:ext cx="1225296" cy="52578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1920240" y="222656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0.9949</a:t>
            </a:r>
            <a:endParaRPr lang="en-US" sz="1350" dirty="0"/>
          </a:p>
        </p:txBody>
      </p:sp>
      <p:sp>
        <p:nvSpPr>
          <p:cNvPr id="29" name="Shape 27"/>
          <p:cNvSpPr/>
          <p:nvPr/>
        </p:nvSpPr>
        <p:spPr>
          <a:xfrm>
            <a:off x="3108960" y="2194560"/>
            <a:ext cx="1225296" cy="52578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3145536" y="222656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0.9684</a:t>
            </a:r>
            <a:endParaRPr lang="en-US" sz="1350" dirty="0"/>
          </a:p>
        </p:txBody>
      </p:sp>
      <p:sp>
        <p:nvSpPr>
          <p:cNvPr id="31" name="Shape 29"/>
          <p:cNvSpPr/>
          <p:nvPr/>
        </p:nvSpPr>
        <p:spPr>
          <a:xfrm>
            <a:off x="4334256" y="2194560"/>
            <a:ext cx="1225296" cy="52578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4370832" y="222656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0.9787</a:t>
            </a:r>
            <a:endParaRPr lang="en-US" sz="1350" dirty="0"/>
          </a:p>
        </p:txBody>
      </p:sp>
      <p:sp>
        <p:nvSpPr>
          <p:cNvPr id="33" name="Shape 31"/>
          <p:cNvSpPr/>
          <p:nvPr/>
        </p:nvSpPr>
        <p:spPr>
          <a:xfrm>
            <a:off x="5559552" y="2194560"/>
            <a:ext cx="1225296" cy="52578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5596128" y="222656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0.9657</a:t>
            </a:r>
            <a:endParaRPr lang="en-US" sz="1350" dirty="0"/>
          </a:p>
        </p:txBody>
      </p:sp>
      <p:sp>
        <p:nvSpPr>
          <p:cNvPr id="35" name="Shape 33"/>
          <p:cNvSpPr/>
          <p:nvPr/>
        </p:nvSpPr>
        <p:spPr>
          <a:xfrm>
            <a:off x="658368" y="2720340"/>
            <a:ext cx="1225296" cy="52578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694944" y="275234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ConvNeXt-Tiny</a:t>
            </a:r>
            <a:endParaRPr lang="en-US" sz="1350" dirty="0"/>
          </a:p>
        </p:txBody>
      </p:sp>
      <p:sp>
        <p:nvSpPr>
          <p:cNvPr id="37" name="Shape 35"/>
          <p:cNvSpPr/>
          <p:nvPr/>
        </p:nvSpPr>
        <p:spPr>
          <a:xfrm>
            <a:off x="1883664" y="2720340"/>
            <a:ext cx="1225296" cy="52578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38" name="Text 36"/>
          <p:cNvSpPr/>
          <p:nvPr/>
        </p:nvSpPr>
        <p:spPr>
          <a:xfrm>
            <a:off x="1920240" y="275234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0.9954</a:t>
            </a:r>
            <a:endParaRPr lang="en-US" sz="1350" dirty="0"/>
          </a:p>
        </p:txBody>
      </p:sp>
      <p:sp>
        <p:nvSpPr>
          <p:cNvPr id="39" name="Shape 37"/>
          <p:cNvSpPr/>
          <p:nvPr/>
        </p:nvSpPr>
        <p:spPr>
          <a:xfrm>
            <a:off x="3108960" y="2720340"/>
            <a:ext cx="1225296" cy="52578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3145536" y="275234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0.9679</a:t>
            </a:r>
            <a:endParaRPr lang="en-US" sz="1350" dirty="0"/>
          </a:p>
        </p:txBody>
      </p:sp>
      <p:sp>
        <p:nvSpPr>
          <p:cNvPr id="41" name="Shape 39"/>
          <p:cNvSpPr/>
          <p:nvPr/>
        </p:nvSpPr>
        <p:spPr>
          <a:xfrm>
            <a:off x="4334256" y="2720340"/>
            <a:ext cx="1225296" cy="52578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42" name="Text 40"/>
          <p:cNvSpPr/>
          <p:nvPr/>
        </p:nvSpPr>
        <p:spPr>
          <a:xfrm>
            <a:off x="4370832" y="275234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0.9784</a:t>
            </a:r>
            <a:endParaRPr lang="en-US" sz="1350" dirty="0"/>
          </a:p>
        </p:txBody>
      </p:sp>
      <p:sp>
        <p:nvSpPr>
          <p:cNvPr id="43" name="Shape 41"/>
          <p:cNvSpPr/>
          <p:nvPr/>
        </p:nvSpPr>
        <p:spPr>
          <a:xfrm>
            <a:off x="5559552" y="2720340"/>
            <a:ext cx="1225296" cy="52578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44" name="Text 42"/>
          <p:cNvSpPr/>
          <p:nvPr/>
        </p:nvSpPr>
        <p:spPr>
          <a:xfrm>
            <a:off x="5596128" y="2752344"/>
            <a:ext cx="1152144" cy="4617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0.9662</a:t>
            </a:r>
            <a:endParaRPr lang="en-US" sz="1350" dirty="0"/>
          </a:p>
        </p:txBody>
      </p:sp>
      <p:pic>
        <p:nvPicPr>
          <p:cNvPr id="45" name="Image 0" descr="/mnt/data/presentation_inputs/classifier/outputs/figures/07_phase4_100pct_balanced_metric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752" y="3520440"/>
            <a:ext cx="4766217" cy="1783080"/>
          </a:xfrm>
          <a:prstGeom prst="rect">
            <a:avLst/>
          </a:prstGeom>
        </p:spPr>
      </p:pic>
      <p:pic>
        <p:nvPicPr>
          <p:cNvPr id="46" name="Image 1" descr="/mnt/data/presentation_inputs/classifier/outputs/figures/07_phase4_100pct_confusion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80" y="2476404"/>
            <a:ext cx="4343400" cy="1539433"/>
          </a:xfrm>
          <a:prstGeom prst="rect">
            <a:avLst/>
          </a:prstGeom>
        </p:spPr>
      </p:pic>
      <p:sp>
        <p:nvSpPr>
          <p:cNvPr id="47" name="Text 43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ConvNeXt keeps top AUC; ResNet50 keeps top Accuracy/F1; choice depends on operating priority.</a:t>
            </a:r>
            <a:endParaRPr lang="en-US" sz="1400" dirty="0"/>
          </a:p>
        </p:txBody>
      </p:sp>
      <p:sp>
        <p:nvSpPr>
          <p:cNvPr id="48" name="Text 44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20</a:t>
            </a:r>
            <a:endParaRPr lang="en-US" sz="850" dirty="0"/>
          </a:p>
        </p:txBody>
      </p:sp>
      <p:sp>
        <p:nvSpPr>
          <p:cNvPr id="49" name="Shape 45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Final classifier decision depends on the operating target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85800" y="1188720"/>
            <a:ext cx="3596640" cy="60960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22376" y="1220724"/>
            <a:ext cx="3523488" cy="54559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Priority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4282440" y="1188720"/>
            <a:ext cx="3596640" cy="60960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319016" y="1220724"/>
            <a:ext cx="3523488" cy="54559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Selected model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879080" y="1188720"/>
            <a:ext cx="3596640" cy="60960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915656" y="1220724"/>
            <a:ext cx="3523488" cy="54559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Reason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685800" y="1798320"/>
            <a:ext cx="3596640" cy="60960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22376" y="1830324"/>
            <a:ext cx="3523488" cy="54559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Highest AUC / balanced accuracy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4282440" y="1798320"/>
            <a:ext cx="3596640" cy="60960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4319016" y="1830324"/>
            <a:ext cx="3523488" cy="54559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ConvNeXt-Tiny 100%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7879080" y="1798320"/>
            <a:ext cx="3596640" cy="60960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915656" y="1830324"/>
            <a:ext cx="3523488" cy="54559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AUC 0.9954; balanced accuracy 0.9662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685800" y="2407920"/>
            <a:ext cx="3596640" cy="60960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22376" y="2439924"/>
            <a:ext cx="3523488" cy="54559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Highest Accuracy / F1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4282440" y="2407920"/>
            <a:ext cx="3596640" cy="60960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4319016" y="2439924"/>
            <a:ext cx="3523488" cy="54559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ResNet50 100%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7879080" y="2407920"/>
            <a:ext cx="3596640" cy="60960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915656" y="2439924"/>
            <a:ext cx="3523488" cy="54559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Accuracy 0.9692; F1 0.9794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868680" y="3337560"/>
            <a:ext cx="43891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0B7285"/>
                </a:solidFill>
              </a:rPr>
              <a:t>Locked pipeline choices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868680" y="3703320"/>
            <a:ext cx="4754880" cy="15087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224x224 input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facecrop enabled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ImageNet/default normalization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augmentation disabled for this setting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source generalization reported as limitation</a:t>
            </a:r>
            <a:endParaRPr lang="en-US" sz="1500" dirty="0"/>
          </a:p>
        </p:txBody>
      </p:sp>
      <p:pic>
        <p:nvPicPr>
          <p:cNvPr id="25" name="Image 0" descr="/mnt/data/presentation_inputs/classifier/outputs/figures/07_phase4_metric_gain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4593" y="3246120"/>
            <a:ext cx="3952974" cy="1920240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Best ResNet50 result: AUC 0.9950, accuracy 0.9692, F1 0.9794.</a:t>
            </a:r>
            <a:endParaRPr lang="en-US" sz="1400" dirty="0"/>
          </a:p>
        </p:txBody>
      </p:sp>
      <p:sp>
        <p:nvSpPr>
          <p:cNvPr id="27" name="Text 24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21</a:t>
            </a:r>
            <a:endParaRPr lang="en-US" sz="850" dirty="0"/>
          </a:p>
        </p:txBody>
      </p:sp>
      <p:sp>
        <p:nvSpPr>
          <p:cNvPr id="28" name="Shape 25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111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11827"/>
          </a:solidFill>
          <a:ln w="12700">
            <a:solidFill>
              <a:srgbClr val="111827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384048" cy="6858000"/>
          </a:xfrm>
          <a:prstGeom prst="rect">
            <a:avLst/>
          </a:prstGeom>
          <a:solidFill>
            <a:srgbClr val="7C3AED"/>
          </a:solidFill>
          <a:ln w="12700">
            <a:solidFill>
              <a:srgbClr val="7C3AE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68680" y="2514600"/>
            <a:ext cx="10515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Part II - Generator</a:t>
            </a:r>
            <a:endParaRPr lang="en-US" sz="3800" dirty="0"/>
          </a:p>
        </p:txBody>
      </p:sp>
      <p:sp>
        <p:nvSpPr>
          <p:cNvPr id="5" name="Text 3"/>
          <p:cNvSpPr/>
          <p:nvPr/>
        </p:nvSpPr>
        <p:spPr>
          <a:xfrm>
            <a:off x="886968" y="3182112"/>
            <a:ext cx="97840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800" dirty="0">
                <a:solidFill>
                  <a:srgbClr val="FFEDD5"/>
                </a:solidFill>
              </a:rPr>
              <a:t>Phase 0 sanity check -&gt; Phase 1 pipeline lock-in -&gt; GAN/VAE/DDPM branches -&gt; final comparison -&gt; showcase</a:t>
            </a:r>
            <a:endParaRPr lang="en-US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Generator goal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7C3AED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7C3AED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22960" y="1920240"/>
            <a:ext cx="2194560" cy="868680"/>
          </a:xfrm>
          <a:prstGeom prst="roundRect">
            <a:avLst>
              <a:gd name="adj" fmla="val 8421"/>
            </a:avLst>
          </a:prstGeom>
          <a:solidFill>
            <a:srgbClr val="F3F4F6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77824" y="1956816"/>
            <a:ext cx="2084832" cy="7955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111827"/>
                </a:solidFill>
              </a:rPr>
              <a:t>real face dataset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3108960" y="2359152"/>
            <a:ext cx="1645920" cy="0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8" name="Shape 6"/>
          <p:cNvSpPr/>
          <p:nvPr/>
        </p:nvSpPr>
        <p:spPr>
          <a:xfrm>
            <a:off x="4754880" y="1920240"/>
            <a:ext cx="2560320" cy="868680"/>
          </a:xfrm>
          <a:prstGeom prst="roundRect">
            <a:avLst>
              <a:gd name="adj" fmla="val 8421"/>
            </a:avLst>
          </a:prstGeom>
          <a:solidFill>
            <a:srgbClr val="EDE9FE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809744" y="1956816"/>
            <a:ext cx="2450592" cy="7955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7C3AED"/>
                </a:solidFill>
              </a:rPr>
              <a:t>generative model</a:t>
            </a:r>
            <a:endParaRPr lang="en-US" sz="1700" dirty="0"/>
          </a:p>
        </p:txBody>
      </p:sp>
      <p:sp>
        <p:nvSpPr>
          <p:cNvPr id="10" name="Shape 8"/>
          <p:cNvSpPr/>
          <p:nvPr/>
        </p:nvSpPr>
        <p:spPr>
          <a:xfrm>
            <a:off x="7360920" y="2359152"/>
            <a:ext cx="1965960" cy="0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11" name="Shape 9"/>
          <p:cNvSpPr/>
          <p:nvPr/>
        </p:nvSpPr>
        <p:spPr>
          <a:xfrm>
            <a:off x="9326880" y="1920240"/>
            <a:ext cx="1920240" cy="868680"/>
          </a:xfrm>
          <a:prstGeom prst="roundRect">
            <a:avLst>
              <a:gd name="adj" fmla="val 8421"/>
            </a:avLst>
          </a:prstGeom>
          <a:solidFill>
            <a:srgbClr val="FFEDD5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381744" y="1956816"/>
            <a:ext cx="1810512" cy="7955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45309"/>
                </a:solidFill>
              </a:rPr>
              <a:t>synthetic faces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1005840" y="3657600"/>
            <a:ext cx="38404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7C3AED"/>
                </a:solidFill>
              </a:rPr>
              <a:t>Evaluation evidence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1005840" y="4023360"/>
            <a:ext cx="3840480" cy="1371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sample grids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training progression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FID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quality versus speed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final selected samples</a:t>
            </a:r>
            <a:endParaRPr lang="en-US" sz="1550" dirty="0"/>
          </a:p>
        </p:txBody>
      </p:sp>
      <p:pic>
        <p:nvPicPr>
          <p:cNvPr id="15" name="Image 0" descr="/mnt/data/presentation_inputs/generator/outputs/samples/final_comparison/p5_ddpm/grid_000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69280" y="3383280"/>
            <a:ext cx="2103120" cy="2103120"/>
          </a:xfrm>
          <a:prstGeom prst="rect">
            <a:avLst/>
          </a:prstGeom>
        </p:spPr>
      </p:pic>
      <p:pic>
        <p:nvPicPr>
          <p:cNvPr id="16" name="Image 1" descr="/mnt/data/presentation_inputs/generator/outputs/samples/final_comparison/p5_gan/grid_000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3383280"/>
            <a:ext cx="2103120" cy="2103120"/>
          </a:xfrm>
          <a:prstGeom prst="rect">
            <a:avLst/>
          </a:prstGeom>
        </p:spPr>
      </p:pic>
      <p:pic>
        <p:nvPicPr>
          <p:cNvPr id="17" name="Image 2" descr="/mnt/data/presentation_inputs/generator/outputs/samples/final_comparison/p5_vae/grid_000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2720" y="3863340"/>
            <a:ext cx="1143000" cy="114300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The generator branch optimizes sample quality, speed, and stability.</a:t>
            </a:r>
            <a:endParaRPr lang="en-US" sz="1400" dirty="0"/>
          </a:p>
        </p:txBody>
      </p:sp>
      <p:sp>
        <p:nvSpPr>
          <p:cNvPr id="19" name="Text 14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23</a:t>
            </a:r>
            <a:endParaRPr lang="en-US" sz="850" dirty="0"/>
          </a:p>
        </p:txBody>
      </p:sp>
      <p:sp>
        <p:nvSpPr>
          <p:cNvPr id="20" name="Shape 15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Generator roadmap with parallel branches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7C3AED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7C3AED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617720" y="1051560"/>
            <a:ext cx="2926080" cy="685800"/>
          </a:xfrm>
          <a:prstGeom prst="roundRect">
            <a:avLst>
              <a:gd name="adj" fmla="val 10667"/>
            </a:avLst>
          </a:prstGeom>
          <a:solidFill>
            <a:srgbClr val="FFEDD5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4672584" y="1088136"/>
            <a:ext cx="2816352" cy="6126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B45309"/>
                </a:solidFill>
              </a:rPr>
              <a:t>Phase 0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B45309"/>
                </a:solidFill>
              </a:rPr>
              <a:t>baseline sanity check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6080760" y="1755648"/>
            <a:ext cx="0" cy="484632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8" name="Shape 6"/>
          <p:cNvSpPr/>
          <p:nvPr/>
        </p:nvSpPr>
        <p:spPr>
          <a:xfrm>
            <a:off x="4617720" y="2240280"/>
            <a:ext cx="2926080" cy="685800"/>
          </a:xfrm>
          <a:prstGeom prst="roundRect">
            <a:avLst>
              <a:gd name="adj" fmla="val 10667"/>
            </a:avLst>
          </a:prstGeom>
          <a:solidFill>
            <a:srgbClr val="FFEDD5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672584" y="2276856"/>
            <a:ext cx="2816352" cy="6126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B45309"/>
                </a:solidFill>
              </a:rPr>
              <a:t>Phase 1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B45309"/>
                </a:solidFill>
              </a:rPr>
              <a:t>pipeline selection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6080760" y="2926080"/>
            <a:ext cx="-3337560" cy="777240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11" name="Shape 9"/>
          <p:cNvSpPr/>
          <p:nvPr/>
        </p:nvSpPr>
        <p:spPr>
          <a:xfrm>
            <a:off x="6080760" y="2926080"/>
            <a:ext cx="0" cy="777240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12" name="Shape 10"/>
          <p:cNvSpPr/>
          <p:nvPr/>
        </p:nvSpPr>
        <p:spPr>
          <a:xfrm>
            <a:off x="6080760" y="2926080"/>
            <a:ext cx="3337560" cy="777240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13" name="Shape 11"/>
          <p:cNvSpPr/>
          <p:nvPr/>
        </p:nvSpPr>
        <p:spPr>
          <a:xfrm>
            <a:off x="1463040" y="3703320"/>
            <a:ext cx="2560320" cy="685800"/>
          </a:xfrm>
          <a:prstGeom prst="roundRect">
            <a:avLst>
              <a:gd name="adj" fmla="val 10667"/>
            </a:avLst>
          </a:prstGeom>
          <a:solidFill>
            <a:srgbClr val="FFFFFF"/>
          </a:solidFill>
          <a:ln w="10160">
            <a:solidFill>
              <a:srgbClr val="F59E0B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517904" y="3739896"/>
            <a:ext cx="2450592" cy="6126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B45309"/>
                </a:solidFill>
              </a:rPr>
              <a:t>Phase 2</a:t>
            </a:r>
            <a:endParaRPr lang="en-US" sz="1300" dirty="0"/>
          </a:p>
          <a:p>
            <a:pPr algn="ctr" indent="0" marL="0">
              <a:buNone/>
            </a:pPr>
            <a:r>
              <a:rPr lang="en-US" sz="1300" b="1" dirty="0">
                <a:solidFill>
                  <a:srgbClr val="B45309"/>
                </a:solidFill>
              </a:rPr>
              <a:t>GAN progression</a:t>
            </a:r>
            <a:endParaRPr lang="en-US" sz="1300" dirty="0"/>
          </a:p>
        </p:txBody>
      </p:sp>
      <p:sp>
        <p:nvSpPr>
          <p:cNvPr id="15" name="Shape 13"/>
          <p:cNvSpPr/>
          <p:nvPr/>
        </p:nvSpPr>
        <p:spPr>
          <a:xfrm>
            <a:off x="4800600" y="3703320"/>
            <a:ext cx="2560320" cy="685800"/>
          </a:xfrm>
          <a:prstGeom prst="roundRect">
            <a:avLst>
              <a:gd name="adj" fmla="val 10667"/>
            </a:avLst>
          </a:prstGeom>
          <a:solidFill>
            <a:srgbClr val="FFFFFF"/>
          </a:solidFill>
          <a:ln w="10160">
            <a:solidFill>
              <a:srgbClr val="A78BFA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855464" y="3739896"/>
            <a:ext cx="2450592" cy="6126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7C3AED"/>
                </a:solidFill>
              </a:rPr>
              <a:t>Phase 3</a:t>
            </a:r>
            <a:endParaRPr lang="en-US" sz="1300" dirty="0"/>
          </a:p>
          <a:p>
            <a:pPr algn="ctr" indent="0" marL="0">
              <a:buNone/>
            </a:pPr>
            <a:r>
              <a:rPr lang="en-US" sz="1300" b="1" dirty="0">
                <a:solidFill>
                  <a:srgbClr val="7C3AED"/>
                </a:solidFill>
              </a:rPr>
              <a:t>VAE progression</a:t>
            </a:r>
            <a:endParaRPr lang="en-US" sz="1300" dirty="0"/>
          </a:p>
        </p:txBody>
      </p:sp>
      <p:sp>
        <p:nvSpPr>
          <p:cNvPr id="17" name="Shape 15"/>
          <p:cNvSpPr/>
          <p:nvPr/>
        </p:nvSpPr>
        <p:spPr>
          <a:xfrm>
            <a:off x="8138160" y="3703320"/>
            <a:ext cx="2560320" cy="685800"/>
          </a:xfrm>
          <a:prstGeom prst="roundRect">
            <a:avLst>
              <a:gd name="adj" fmla="val 10667"/>
            </a:avLst>
          </a:prstGeom>
          <a:solidFill>
            <a:srgbClr val="FFFFFF"/>
          </a:solidFill>
          <a:ln w="10160">
            <a:solidFill>
              <a:srgbClr val="A78BFA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8193024" y="3739896"/>
            <a:ext cx="2450592" cy="6126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7C3AED"/>
                </a:solidFill>
              </a:rPr>
              <a:t>Phase 4</a:t>
            </a:r>
            <a:endParaRPr lang="en-US" sz="1300" dirty="0"/>
          </a:p>
          <a:p>
            <a:pPr algn="ctr" indent="0" marL="0">
              <a:buNone/>
            </a:pPr>
            <a:r>
              <a:rPr lang="en-US" sz="1300" b="1" dirty="0">
                <a:solidFill>
                  <a:srgbClr val="7C3AED"/>
                </a:solidFill>
              </a:rPr>
              <a:t>DDPM progression</a:t>
            </a:r>
            <a:endParaRPr lang="en-US" sz="1300" dirty="0"/>
          </a:p>
        </p:txBody>
      </p:sp>
      <p:sp>
        <p:nvSpPr>
          <p:cNvPr id="19" name="Shape 17"/>
          <p:cNvSpPr/>
          <p:nvPr/>
        </p:nvSpPr>
        <p:spPr>
          <a:xfrm>
            <a:off x="2743200" y="4407408"/>
            <a:ext cx="3337560" cy="667512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20" name="Shape 18"/>
          <p:cNvSpPr/>
          <p:nvPr/>
        </p:nvSpPr>
        <p:spPr>
          <a:xfrm>
            <a:off x="6080760" y="4407408"/>
            <a:ext cx="0" cy="667512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21" name="Shape 19"/>
          <p:cNvSpPr/>
          <p:nvPr/>
        </p:nvSpPr>
        <p:spPr>
          <a:xfrm>
            <a:off x="9418320" y="4407408"/>
            <a:ext cx="-3337560" cy="667512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22" name="Shape 20"/>
          <p:cNvSpPr/>
          <p:nvPr/>
        </p:nvSpPr>
        <p:spPr>
          <a:xfrm>
            <a:off x="4480560" y="5074920"/>
            <a:ext cx="3200400" cy="685800"/>
          </a:xfrm>
          <a:prstGeom prst="roundRect">
            <a:avLst>
              <a:gd name="adj" fmla="val 10667"/>
            </a:avLst>
          </a:prstGeom>
          <a:solidFill>
            <a:srgbClr val="EDE9FE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4535424" y="5111496"/>
            <a:ext cx="3090672" cy="6126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Phase 5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final family comparison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6080760" y="5779008"/>
            <a:ext cx="0" cy="365760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25" name="Shape 23"/>
          <p:cNvSpPr/>
          <p:nvPr/>
        </p:nvSpPr>
        <p:spPr>
          <a:xfrm>
            <a:off x="4480560" y="6144768"/>
            <a:ext cx="3200400" cy="457200"/>
          </a:xfrm>
          <a:prstGeom prst="roundRect">
            <a:avLst>
              <a:gd name="adj" fmla="val 16000"/>
            </a:avLst>
          </a:prstGeom>
          <a:solidFill>
            <a:srgbClr val="F3F4F6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4535424" y="6181344"/>
            <a:ext cx="3090672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250" b="1" dirty="0">
                <a:solidFill>
                  <a:srgbClr val="111827"/>
                </a:solidFill>
              </a:rPr>
              <a:t>Phase 6</a:t>
            </a:r>
            <a:endParaRPr lang="en-US" sz="1250" dirty="0"/>
          </a:p>
          <a:p>
            <a:pPr algn="ctr" indent="0" marL="0">
              <a:buNone/>
            </a:pPr>
            <a:r>
              <a:rPr lang="en-US" sz="1250" b="1" dirty="0">
                <a:solidFill>
                  <a:srgbClr val="111827"/>
                </a:solidFill>
              </a:rPr>
              <a:t>selected sample showcase</a:t>
            </a:r>
            <a:endParaRPr lang="en-US" sz="1250" dirty="0"/>
          </a:p>
        </p:txBody>
      </p:sp>
      <p:sp>
        <p:nvSpPr>
          <p:cNvPr id="27" name="Text 25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24</a:t>
            </a:r>
            <a:endParaRPr lang="en-US" sz="850" dirty="0"/>
          </a:p>
        </p:txBody>
      </p:sp>
      <p:sp>
        <p:nvSpPr>
          <p:cNvPr id="28" name="Shape 26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0 sanity check: loops work, data is the bottleneck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7C3AED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7C3AED"/>
            </a:solidFill>
            <a:prstDash val="solid"/>
          </a:ln>
        </p:spPr>
      </p:sp>
      <p:pic>
        <p:nvPicPr>
          <p:cNvPr id="5" name="Image 0" descr="/mnt/data/presentation_inputs/generator/outputs/samples/p0_wgan/epoch_020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" y="1234440"/>
            <a:ext cx="2743200" cy="2743200"/>
          </a:xfrm>
          <a:prstGeom prst="rect">
            <a:avLst/>
          </a:prstGeom>
        </p:spPr>
      </p:pic>
      <p:pic>
        <p:nvPicPr>
          <p:cNvPr id="6" name="Image 1" descr="/mnt/data/presentation_inputs/generator/outputs/samples/p0_vae/epoch_010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234440"/>
            <a:ext cx="2743200" cy="2743200"/>
          </a:xfrm>
          <a:prstGeom prst="rect">
            <a:avLst/>
          </a:prstGeom>
        </p:spPr>
      </p:pic>
      <p:pic>
        <p:nvPicPr>
          <p:cNvPr id="7" name="Image 2" descr="/mnt/data/presentation_inputs/generator/outputs/samples/p0_ddpm/epoch_020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160" y="1234440"/>
            <a:ext cx="2743200" cy="27432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60120" y="4526280"/>
            <a:ext cx="9966960" cy="8229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Raw or weakly aligned images.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Minimal WGAN, VAE, and DDPM training loops.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No FID tracked in Phase 0; evidence is loss behavior and rough grids.</a:t>
            </a:r>
            <a:endParaRPr lang="en-US" sz="1500" dirty="0"/>
          </a:p>
        </p:txBody>
      </p:sp>
      <p:sp>
        <p:nvSpPr>
          <p:cNvPr id="9" name="Text 4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Training loops work, but raw data quality is the bottleneck.</a:t>
            </a:r>
            <a:endParaRPr lang="en-US" sz="1400" dirty="0"/>
          </a:p>
        </p:txBody>
      </p:sp>
      <p:sp>
        <p:nvSpPr>
          <p:cNvPr id="10" name="Text 5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25</a:t>
            </a:r>
            <a:endParaRPr lang="en-US" sz="850" dirty="0"/>
          </a:p>
        </p:txBody>
      </p:sp>
      <p:sp>
        <p:nvSpPr>
          <p:cNvPr id="11" name="Shape 6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1 selects the data pipeline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7C3AED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7C3AED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31520" y="1188720"/>
            <a:ext cx="2377440" cy="448056"/>
          </a:xfrm>
          <a:prstGeom prst="rect">
            <a:avLst/>
          </a:prstGeom>
          <a:solidFill>
            <a:srgbClr val="7C3AED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68096" y="1220724"/>
            <a:ext cx="2304288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Ablation</a:t>
            </a:r>
            <a:endParaRPr lang="en-US" sz="1350" dirty="0"/>
          </a:p>
        </p:txBody>
      </p:sp>
      <p:sp>
        <p:nvSpPr>
          <p:cNvPr id="7" name="Shape 5"/>
          <p:cNvSpPr/>
          <p:nvPr/>
        </p:nvSpPr>
        <p:spPr>
          <a:xfrm>
            <a:off x="3108960" y="1188720"/>
            <a:ext cx="2377440" cy="448056"/>
          </a:xfrm>
          <a:prstGeom prst="rect">
            <a:avLst/>
          </a:prstGeom>
          <a:solidFill>
            <a:srgbClr val="7C3AED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145536" y="1220724"/>
            <a:ext cx="2304288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Options tested</a:t>
            </a:r>
            <a:endParaRPr lang="en-US" sz="1350" dirty="0"/>
          </a:p>
        </p:txBody>
      </p:sp>
      <p:sp>
        <p:nvSpPr>
          <p:cNvPr id="9" name="Shape 7"/>
          <p:cNvSpPr/>
          <p:nvPr/>
        </p:nvSpPr>
        <p:spPr>
          <a:xfrm>
            <a:off x="731520" y="1636776"/>
            <a:ext cx="2377440" cy="448056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68096" y="1668780"/>
            <a:ext cx="2304288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Resolution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3108960" y="1636776"/>
            <a:ext cx="2377440" cy="448056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3145536" y="1668780"/>
            <a:ext cx="2304288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64x64 vs 128x128</a:t>
            </a:r>
            <a:endParaRPr lang="en-US" sz="1350" dirty="0"/>
          </a:p>
        </p:txBody>
      </p:sp>
      <p:sp>
        <p:nvSpPr>
          <p:cNvPr id="13" name="Shape 11"/>
          <p:cNvSpPr/>
          <p:nvPr/>
        </p:nvSpPr>
        <p:spPr>
          <a:xfrm>
            <a:off x="731520" y="2084832"/>
            <a:ext cx="2377440" cy="448056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68096" y="2116836"/>
            <a:ext cx="2304288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Alignment</a:t>
            </a:r>
            <a:endParaRPr lang="en-US" sz="1350" dirty="0"/>
          </a:p>
        </p:txBody>
      </p:sp>
      <p:sp>
        <p:nvSpPr>
          <p:cNvPr id="15" name="Shape 13"/>
          <p:cNvSpPr/>
          <p:nvPr/>
        </p:nvSpPr>
        <p:spPr>
          <a:xfrm>
            <a:off x="3108960" y="2084832"/>
            <a:ext cx="2377440" cy="448056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3145536" y="2116836"/>
            <a:ext cx="2304288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raw/full vs MTCNN-aligned</a:t>
            </a:r>
            <a:endParaRPr lang="en-US" sz="1350" dirty="0"/>
          </a:p>
        </p:txBody>
      </p:sp>
      <p:sp>
        <p:nvSpPr>
          <p:cNvPr id="17" name="Shape 15"/>
          <p:cNvSpPr/>
          <p:nvPr/>
        </p:nvSpPr>
        <p:spPr>
          <a:xfrm>
            <a:off x="731520" y="2532888"/>
            <a:ext cx="2377440" cy="448056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68096" y="2564892"/>
            <a:ext cx="2304288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Augmentation</a:t>
            </a:r>
            <a:endParaRPr lang="en-US" sz="1350" dirty="0"/>
          </a:p>
        </p:txBody>
      </p:sp>
      <p:sp>
        <p:nvSpPr>
          <p:cNvPr id="19" name="Shape 17"/>
          <p:cNvSpPr/>
          <p:nvPr/>
        </p:nvSpPr>
        <p:spPr>
          <a:xfrm>
            <a:off x="3108960" y="2532888"/>
            <a:ext cx="2377440" cy="448056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145536" y="2564892"/>
            <a:ext cx="2304288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hflip/full augmentation variants</a:t>
            </a:r>
            <a:endParaRPr lang="en-US" sz="1350" dirty="0"/>
          </a:p>
        </p:txBody>
      </p:sp>
      <p:sp>
        <p:nvSpPr>
          <p:cNvPr id="21" name="Shape 19"/>
          <p:cNvSpPr/>
          <p:nvPr/>
        </p:nvSpPr>
        <p:spPr>
          <a:xfrm>
            <a:off x="731520" y="2980944"/>
            <a:ext cx="2377440" cy="448056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68096" y="3012948"/>
            <a:ext cx="2304288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Dataset mixing</a:t>
            </a:r>
            <a:endParaRPr lang="en-US" sz="1350" dirty="0"/>
          </a:p>
        </p:txBody>
      </p:sp>
      <p:sp>
        <p:nvSpPr>
          <p:cNvPr id="23" name="Shape 21"/>
          <p:cNvSpPr/>
          <p:nvPr/>
        </p:nvSpPr>
        <p:spPr>
          <a:xfrm>
            <a:off x="3108960" y="2980944"/>
            <a:ext cx="2377440" cy="448056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3145536" y="3012948"/>
            <a:ext cx="2304288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aligned-only vs combined</a:t>
            </a:r>
            <a:endParaRPr lang="en-US" sz="1350" dirty="0"/>
          </a:p>
        </p:txBody>
      </p:sp>
      <p:pic>
        <p:nvPicPr>
          <p:cNvPr id="25" name="Image 0" descr="/mnt/data/presentation_inputs/generator/outputs/samples/p1b_dcgan_full/epoch_005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5040" y="1143000"/>
            <a:ext cx="2377440" cy="2377440"/>
          </a:xfrm>
          <a:prstGeom prst="rect">
            <a:avLst/>
          </a:prstGeom>
        </p:spPr>
      </p:pic>
      <p:pic>
        <p:nvPicPr>
          <p:cNvPr id="26" name="Image 1" descr="/mnt/data/presentation_inputs/generator/outputs/samples/p1b_dcgan_aligned/epoch_005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960" y="1143000"/>
            <a:ext cx="2377440" cy="2377440"/>
          </a:xfrm>
          <a:prstGeom prst="rect">
            <a:avLst/>
          </a:prstGeom>
        </p:spPr>
      </p:pic>
      <p:sp>
        <p:nvSpPr>
          <p:cNvPr id="27" name="Text 23"/>
          <p:cNvSpPr/>
          <p:nvPr/>
        </p:nvSpPr>
        <p:spPr>
          <a:xfrm>
            <a:off x="868680" y="3977640"/>
            <a:ext cx="43891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7C3AED"/>
                </a:solidFill>
              </a:rPr>
              <a:t>Key result and decision</a:t>
            </a:r>
            <a:endParaRPr lang="en-US" sz="1300" dirty="0"/>
          </a:p>
        </p:txBody>
      </p:sp>
      <p:sp>
        <p:nvSpPr>
          <p:cNvPr id="28" name="Text 24"/>
          <p:cNvSpPr/>
          <p:nvPr/>
        </p:nvSpPr>
        <p:spPr>
          <a:xfrm>
            <a:off x="868680" y="4315968"/>
            <a:ext cx="10241280" cy="86868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p1c_dcgan_full_aug FID@50 = 33.4.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Phase 1 remains a proxy comparison.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Decision: MTCNN-aligned crops, 64x64, aligned-only, family-specific augmentation.</a:t>
            </a:r>
            <a:endParaRPr lang="en-US" sz="1500" dirty="0"/>
          </a:p>
        </p:txBody>
      </p:sp>
      <p:sp>
        <p:nvSpPr>
          <p:cNvPr id="29" name="Text 25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Pipeline quality is selected before model-family comparison.</a:t>
            </a:r>
            <a:endParaRPr lang="en-US" sz="1400" dirty="0"/>
          </a:p>
        </p:txBody>
      </p:sp>
      <p:sp>
        <p:nvSpPr>
          <p:cNvPr id="30" name="Text 26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26</a:t>
            </a:r>
            <a:endParaRPr lang="en-US" sz="850" dirty="0"/>
          </a:p>
        </p:txBody>
      </p:sp>
      <p:sp>
        <p:nvSpPr>
          <p:cNvPr id="31" name="Shape 27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Alignment reduces variance the model should not learn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7C3AED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7C3AED"/>
            </a:solidFill>
            <a:prstDash val="solid"/>
          </a:ln>
        </p:spPr>
      </p:sp>
      <p:pic>
        <p:nvPicPr>
          <p:cNvPr id="5" name="Image 0" descr="/mnt/data/presentation_inputs/generator/outputs/samples/p1b_dcgan_full/epoch_005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1234440"/>
            <a:ext cx="3931920" cy="3931920"/>
          </a:xfrm>
          <a:prstGeom prst="rect">
            <a:avLst/>
          </a:prstGeom>
        </p:spPr>
      </p:pic>
      <p:pic>
        <p:nvPicPr>
          <p:cNvPr id="6" name="Image 1" descr="/mnt/data/presentation_inputs/generator/outputs/samples/p1b_dcgan_aligned/epoch_005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760" y="1234440"/>
            <a:ext cx="3931920" cy="3931920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5166360" y="3200400"/>
            <a:ext cx="1645920" cy="0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8" name="Text 4"/>
          <p:cNvSpPr/>
          <p:nvPr/>
        </p:nvSpPr>
        <p:spPr>
          <a:xfrm>
            <a:off x="5029200" y="2651760"/>
            <a:ext cx="1828800" cy="7315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7C3AED"/>
                </a:solidFill>
              </a:rPr>
              <a:t>MTCNN-aligned</a:t>
            </a:r>
            <a:endParaRPr lang="en-US" sz="1500" dirty="0"/>
          </a:p>
          <a:p>
            <a:pPr algn="ctr" indent="0" marL="0">
              <a:buNone/>
            </a:pPr>
            <a:r>
              <a:rPr lang="en-US" sz="1500" b="1" dirty="0">
                <a:solidFill>
                  <a:srgbClr val="7C3AED"/>
                </a:solidFill>
              </a:rPr>
              <a:t>crops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Alignment lets capacity go to faces rather than framing, pose, and scale variance.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27</a:t>
            </a:r>
            <a:endParaRPr lang="en-US" sz="850" dirty="0"/>
          </a:p>
        </p:txBody>
      </p:sp>
      <p:sp>
        <p:nvSpPr>
          <p:cNvPr id="11" name="Shape 7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Three parallel generator branches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7C3AED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7C3AED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846320" y="1234440"/>
            <a:ext cx="2560320" cy="731520"/>
          </a:xfrm>
          <a:prstGeom prst="roundRect">
            <a:avLst>
              <a:gd name="adj" fmla="val 10000"/>
            </a:avLst>
          </a:prstGeom>
          <a:solidFill>
            <a:srgbClr val="FFEDD5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4901184" y="1271016"/>
            <a:ext cx="2450592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B45309"/>
                </a:solidFill>
              </a:rPr>
              <a:t>Locked pipeline</a:t>
            </a:r>
            <a:endParaRPr lang="en-US" sz="1600" dirty="0"/>
          </a:p>
          <a:p>
            <a:pPr algn="ctr" indent="0" marL="0">
              <a:buNone/>
            </a:pPr>
            <a:r>
              <a:rPr lang="en-US" sz="1600" b="1" dirty="0">
                <a:solidFill>
                  <a:srgbClr val="B45309"/>
                </a:solidFill>
              </a:rPr>
              <a:t>from Phase 1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6126480" y="1984248"/>
            <a:ext cx="-3749040" cy="1261872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8" name="Shape 6"/>
          <p:cNvSpPr/>
          <p:nvPr/>
        </p:nvSpPr>
        <p:spPr>
          <a:xfrm>
            <a:off x="6126480" y="1984248"/>
            <a:ext cx="0" cy="1261872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9" name="Shape 7"/>
          <p:cNvSpPr/>
          <p:nvPr/>
        </p:nvSpPr>
        <p:spPr>
          <a:xfrm>
            <a:off x="6126480" y="1984248"/>
            <a:ext cx="3749040" cy="1261872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10" name="Shape 8"/>
          <p:cNvSpPr/>
          <p:nvPr/>
        </p:nvSpPr>
        <p:spPr>
          <a:xfrm>
            <a:off x="1097280" y="3246120"/>
            <a:ext cx="2560320" cy="1005840"/>
          </a:xfrm>
          <a:prstGeom prst="roundRect">
            <a:avLst>
              <a:gd name="adj" fmla="val 7273"/>
            </a:avLst>
          </a:prstGeom>
          <a:solidFill>
            <a:srgbClr val="FFEDD5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152144" y="3282696"/>
            <a:ext cx="2450592" cy="9326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B45309"/>
                </a:solidFill>
              </a:rPr>
              <a:t>GAN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B45309"/>
                </a:solidFill>
              </a:rPr>
              <a:t>adversarial generation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B45309"/>
                </a:solidFill>
              </a:rPr>
              <a:t>and stability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4846320" y="3246120"/>
            <a:ext cx="2560320" cy="1005840"/>
          </a:xfrm>
          <a:prstGeom prst="roundRect">
            <a:avLst>
              <a:gd name="adj" fmla="val 7273"/>
            </a:avLst>
          </a:prstGeom>
          <a:solidFill>
            <a:srgbClr val="EDE9FE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4901184" y="3282696"/>
            <a:ext cx="2450592" cy="9326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VAE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latent representation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and composite losses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8595360" y="3246120"/>
            <a:ext cx="2560320" cy="1005840"/>
          </a:xfrm>
          <a:prstGeom prst="roundRect">
            <a:avLst>
              <a:gd name="adj" fmla="val 7273"/>
            </a:avLst>
          </a:prstGeom>
          <a:solidFill>
            <a:srgbClr val="EDE9FE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8650224" y="3282696"/>
            <a:ext cx="2450592" cy="9326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DDPM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iterative denoising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and sample quality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Phases 2, 3, and 4 are forks after pipeline selection, not sequential replacements.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28</a:t>
            </a:r>
            <a:endParaRPr lang="en-US" sz="850" dirty="0"/>
          </a:p>
        </p:txBody>
      </p:sp>
      <p:sp>
        <p:nvSpPr>
          <p:cNvPr id="18" name="Shape 16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GAN branch: stability package is the breakthrough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B45309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B45309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85800" y="1143000"/>
            <a:ext cx="2331720" cy="484632"/>
          </a:xfrm>
          <a:prstGeom prst="rect">
            <a:avLst/>
          </a:prstGeom>
          <a:solidFill>
            <a:srgbClr val="B45309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22376" y="1175004"/>
            <a:ext cx="2258568" cy="42062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GAN recipe</a:t>
            </a:r>
            <a:endParaRPr lang="en-US" sz="1350" dirty="0"/>
          </a:p>
        </p:txBody>
      </p:sp>
      <p:sp>
        <p:nvSpPr>
          <p:cNvPr id="7" name="Shape 5"/>
          <p:cNvSpPr/>
          <p:nvPr/>
        </p:nvSpPr>
        <p:spPr>
          <a:xfrm>
            <a:off x="3017520" y="1143000"/>
            <a:ext cx="2331720" cy="484632"/>
          </a:xfrm>
          <a:prstGeom prst="rect">
            <a:avLst/>
          </a:prstGeom>
          <a:solidFill>
            <a:srgbClr val="B45309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054096" y="1175004"/>
            <a:ext cx="2258568" cy="42062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Best FID</a:t>
            </a:r>
            <a:endParaRPr lang="en-US" sz="1350" dirty="0"/>
          </a:p>
        </p:txBody>
      </p:sp>
      <p:sp>
        <p:nvSpPr>
          <p:cNvPr id="9" name="Shape 7"/>
          <p:cNvSpPr/>
          <p:nvPr/>
        </p:nvSpPr>
        <p:spPr>
          <a:xfrm>
            <a:off x="685800" y="1627632"/>
            <a:ext cx="2331720" cy="484632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22376" y="1659636"/>
            <a:ext cx="2258568" cy="42062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DCGAN baseline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3017520" y="1627632"/>
            <a:ext cx="2331720" cy="484632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3054096" y="1659636"/>
            <a:ext cx="2258568" cy="42062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429.3</a:t>
            </a:r>
            <a:endParaRPr lang="en-US" sz="1350" dirty="0"/>
          </a:p>
        </p:txBody>
      </p:sp>
      <p:sp>
        <p:nvSpPr>
          <p:cNvPr id="13" name="Shape 11"/>
          <p:cNvSpPr/>
          <p:nvPr/>
        </p:nvSpPr>
        <p:spPr>
          <a:xfrm>
            <a:off x="685800" y="2112264"/>
            <a:ext cx="2331720" cy="484632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22376" y="2144268"/>
            <a:ext cx="2258568" cy="42062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WGAN-GP</a:t>
            </a:r>
            <a:endParaRPr lang="en-US" sz="1350" dirty="0"/>
          </a:p>
        </p:txBody>
      </p:sp>
      <p:sp>
        <p:nvSpPr>
          <p:cNvPr id="15" name="Shape 13"/>
          <p:cNvSpPr/>
          <p:nvPr/>
        </p:nvSpPr>
        <p:spPr>
          <a:xfrm>
            <a:off x="3017520" y="2112264"/>
            <a:ext cx="2331720" cy="484632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3054096" y="2144268"/>
            <a:ext cx="2258568" cy="42062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421.3</a:t>
            </a:r>
            <a:endParaRPr lang="en-US" sz="1350" dirty="0"/>
          </a:p>
        </p:txBody>
      </p:sp>
      <p:sp>
        <p:nvSpPr>
          <p:cNvPr id="17" name="Shape 15"/>
          <p:cNvSpPr/>
          <p:nvPr/>
        </p:nvSpPr>
        <p:spPr>
          <a:xfrm>
            <a:off x="685800" y="2596896"/>
            <a:ext cx="2331720" cy="484632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22376" y="2628900"/>
            <a:ext cx="2258568" cy="42062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+ SN + GroupNorm + Attention</a:t>
            </a:r>
            <a:endParaRPr lang="en-US" sz="1350" dirty="0"/>
          </a:p>
        </p:txBody>
      </p:sp>
      <p:sp>
        <p:nvSpPr>
          <p:cNvPr id="19" name="Shape 17"/>
          <p:cNvSpPr/>
          <p:nvPr/>
        </p:nvSpPr>
        <p:spPr>
          <a:xfrm>
            <a:off x="3017520" y="2596896"/>
            <a:ext cx="2331720" cy="484632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054096" y="2628900"/>
            <a:ext cx="2258568" cy="42062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110.1</a:t>
            </a:r>
            <a:endParaRPr lang="en-US" sz="1350" dirty="0"/>
          </a:p>
        </p:txBody>
      </p:sp>
      <p:sp>
        <p:nvSpPr>
          <p:cNvPr id="21" name="Shape 19"/>
          <p:cNvSpPr/>
          <p:nvPr/>
        </p:nvSpPr>
        <p:spPr>
          <a:xfrm>
            <a:off x="685800" y="3081528"/>
            <a:ext cx="2331720" cy="484632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22376" y="3113532"/>
            <a:ext cx="2258568" cy="42062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128x128 same recipe</a:t>
            </a:r>
            <a:endParaRPr lang="en-US" sz="1350" dirty="0"/>
          </a:p>
        </p:txBody>
      </p:sp>
      <p:sp>
        <p:nvSpPr>
          <p:cNvPr id="23" name="Shape 21"/>
          <p:cNvSpPr/>
          <p:nvPr/>
        </p:nvSpPr>
        <p:spPr>
          <a:xfrm>
            <a:off x="3017520" y="3081528"/>
            <a:ext cx="2331720" cy="484632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3054096" y="3113532"/>
            <a:ext cx="2258568" cy="42062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186.0</a:t>
            </a:r>
            <a:endParaRPr lang="en-US" sz="1350" dirty="0"/>
          </a:p>
        </p:txBody>
      </p:sp>
      <p:sp>
        <p:nvSpPr>
          <p:cNvPr id="25" name="Text 23"/>
          <p:cNvSpPr/>
          <p:nvPr/>
        </p:nvSpPr>
        <p:spPr>
          <a:xfrm>
            <a:off x="5760720" y="1143000"/>
            <a:ext cx="41148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B45309"/>
                </a:solidFill>
              </a:rPr>
              <a:t>Progression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5760720" y="1508760"/>
            <a:ext cx="5029200" cy="16916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2.1 DCGAN baseline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2.2 WGAN-GP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2.3 spectral norm + GroupNorm + self-attention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2.4 stabilized recipe at 128x128</a:t>
            </a:r>
            <a:endParaRPr lang="en-US" sz="1500" dirty="0"/>
          </a:p>
        </p:txBody>
      </p:sp>
      <p:pic>
        <p:nvPicPr>
          <p:cNvPr id="27" name="Image 0" descr="/mnt/data/presentation_inputs/generator/outputs/samples/p2_3_wgan_sn_attn/epoch_010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2160" y="3611880"/>
            <a:ext cx="1874520" cy="1874520"/>
          </a:xfrm>
          <a:prstGeom prst="rect">
            <a:avLst/>
          </a:prstGeom>
        </p:spPr>
      </p:pic>
      <p:pic>
        <p:nvPicPr>
          <p:cNvPr id="28" name="Image 1" descr="/mnt/data/presentation_inputs/generator/outputs/samples/p2_4_wgan_sn_attn_128/epoch_010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760" y="3611880"/>
            <a:ext cx="1874520" cy="1874520"/>
          </a:xfrm>
          <a:prstGeom prst="rect">
            <a:avLst/>
          </a:prstGeom>
        </p:spPr>
      </p:pic>
      <p:sp>
        <p:nvSpPr>
          <p:cNvPr id="29" name="Text 25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B45309"/>
                </a:solidFill>
              </a:rPr>
              <a:t>Changing the objective alone was not enough; stabilization changed the outcome.</a:t>
            </a:r>
            <a:endParaRPr lang="en-US" sz="1400" dirty="0"/>
          </a:p>
        </p:txBody>
      </p:sp>
      <p:sp>
        <p:nvSpPr>
          <p:cNvPr id="30" name="Text 26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29</a:t>
            </a:r>
            <a:endParaRPr lang="en-US" sz="850" dirty="0"/>
          </a:p>
        </p:txBody>
      </p:sp>
      <p:sp>
        <p:nvSpPr>
          <p:cNvPr id="31" name="Shape 27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Main questions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C9A227"/>
                </a:solidFill>
              </a:rPr>
              <a:t>Opening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C9A22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22960" y="1463040"/>
            <a:ext cx="3291840" cy="2194560"/>
          </a:xfrm>
          <a:prstGeom prst="roundRect">
            <a:avLst>
              <a:gd name="adj" fmla="val 3333"/>
            </a:avLst>
          </a:prstGeom>
          <a:solidFill>
            <a:srgbClr val="FFFFFF"/>
          </a:solidFill>
          <a:ln w="10160">
            <a:solidFill>
              <a:srgbClr val="CBD5E1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77824" y="1499616"/>
            <a:ext cx="3182112" cy="21214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900" b="1" dirty="0">
                <a:solidFill>
                  <a:srgbClr val="0B7285"/>
                </a:solidFill>
              </a:rPr>
              <a:t>1</a:t>
            </a:r>
            <a:endParaRPr lang="en-US" sz="1900" dirty="0"/>
          </a:p>
          <a:p>
            <a:pPr algn="ctr" indent="0" marL="0">
              <a:buNone/>
            </a:pPr>
            <a:r>
              <a:rPr lang="en-US" sz="1900" b="1" dirty="0">
                <a:solidFill>
                  <a:srgbClr val="0B7285"/>
                </a:solidFill>
              </a:rPr>
              <a:t>Can we reliably distinguish</a:t>
            </a:r>
            <a:endParaRPr lang="en-US" sz="1900" dirty="0"/>
          </a:p>
          <a:p>
            <a:pPr algn="ctr" indent="0" marL="0">
              <a:buNone/>
            </a:pPr>
            <a:r>
              <a:rPr lang="en-US" sz="1900" b="1" dirty="0">
                <a:solidFill>
                  <a:srgbClr val="0B7285"/>
                </a:solidFill>
              </a:rPr>
              <a:t>real from fake faces?</a:t>
            </a:r>
            <a:endParaRPr lang="en-US" sz="1900" dirty="0"/>
          </a:p>
        </p:txBody>
      </p:sp>
      <p:sp>
        <p:nvSpPr>
          <p:cNvPr id="7" name="Shape 5"/>
          <p:cNvSpPr/>
          <p:nvPr/>
        </p:nvSpPr>
        <p:spPr>
          <a:xfrm>
            <a:off x="4434840" y="1463040"/>
            <a:ext cx="3291840" cy="2194560"/>
          </a:xfrm>
          <a:prstGeom prst="roundRect">
            <a:avLst>
              <a:gd name="adj" fmla="val 3333"/>
            </a:avLst>
          </a:prstGeom>
          <a:solidFill>
            <a:srgbClr val="FFFFFF"/>
          </a:solidFill>
          <a:ln w="10160">
            <a:solidFill>
              <a:srgbClr val="CBD5E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489704" y="1499616"/>
            <a:ext cx="3182112" cy="21214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14B8A6"/>
                </a:solidFill>
              </a:rPr>
              <a:t>2</a:t>
            </a:r>
            <a:endParaRPr lang="en-US" sz="1800" dirty="0"/>
          </a:p>
          <a:p>
            <a:pPr algn="ctr" indent="0" marL="0">
              <a:buNone/>
            </a:pPr>
            <a:r>
              <a:rPr lang="en-US" sz="1800" b="1" dirty="0">
                <a:solidFill>
                  <a:srgbClr val="14B8A6"/>
                </a:solidFill>
              </a:rPr>
              <a:t>Which preprocessing and</a:t>
            </a:r>
            <a:endParaRPr lang="en-US" sz="1800" dirty="0"/>
          </a:p>
          <a:p>
            <a:pPr algn="ctr" indent="0" marL="0">
              <a:buNone/>
            </a:pPr>
            <a:r>
              <a:rPr lang="en-US" sz="1800" b="1" dirty="0">
                <a:solidFill>
                  <a:srgbClr val="14B8A6"/>
                </a:solidFill>
              </a:rPr>
              <a:t>model choices improve</a:t>
            </a:r>
            <a:endParaRPr lang="en-US" sz="1800" dirty="0"/>
          </a:p>
          <a:p>
            <a:pPr algn="ctr" indent="0" marL="0">
              <a:buNone/>
            </a:pPr>
            <a:r>
              <a:rPr lang="en-US" sz="1800" b="1" dirty="0">
                <a:solidFill>
                  <a:srgbClr val="14B8A6"/>
                </a:solidFill>
              </a:rPr>
              <a:t>source generalization?</a:t>
            </a:r>
            <a:endParaRPr lang="en-US" sz="1800" dirty="0"/>
          </a:p>
        </p:txBody>
      </p:sp>
      <p:sp>
        <p:nvSpPr>
          <p:cNvPr id="9" name="Shape 7"/>
          <p:cNvSpPr/>
          <p:nvPr/>
        </p:nvSpPr>
        <p:spPr>
          <a:xfrm>
            <a:off x="8046720" y="1463040"/>
            <a:ext cx="3291840" cy="2194560"/>
          </a:xfrm>
          <a:prstGeom prst="roundRect">
            <a:avLst>
              <a:gd name="adj" fmla="val 3333"/>
            </a:avLst>
          </a:prstGeom>
          <a:solidFill>
            <a:srgbClr val="FFFFFF"/>
          </a:solidFill>
          <a:ln w="10160">
            <a:solidFill>
              <a:srgbClr val="CBD5E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101584" y="1499616"/>
            <a:ext cx="3182112" cy="21214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7C3AED"/>
                </a:solidFill>
              </a:rPr>
              <a:t>3</a:t>
            </a:r>
            <a:endParaRPr lang="en-US" sz="1800" dirty="0"/>
          </a:p>
          <a:p>
            <a:pPr algn="ctr" indent="0" marL="0">
              <a:buNone/>
            </a:pPr>
            <a:r>
              <a:rPr lang="en-US" sz="1800" b="1" dirty="0">
                <a:solidFill>
                  <a:srgbClr val="7C3AED"/>
                </a:solidFill>
              </a:rPr>
              <a:t>Which generator family gives</a:t>
            </a:r>
            <a:endParaRPr lang="en-US" sz="1800" dirty="0"/>
          </a:p>
          <a:p>
            <a:pPr algn="ctr" indent="0" marL="0">
              <a:buNone/>
            </a:pPr>
            <a:r>
              <a:rPr lang="en-US" sz="1800" b="1" dirty="0">
                <a:solidFill>
                  <a:srgbClr val="7C3AED"/>
                </a:solidFill>
              </a:rPr>
              <a:t>the best quality/speed</a:t>
            </a:r>
            <a:endParaRPr lang="en-US" sz="1800" dirty="0"/>
          </a:p>
          <a:p>
            <a:pPr algn="ctr" indent="0" marL="0">
              <a:buNone/>
            </a:pPr>
            <a:r>
              <a:rPr lang="en-US" sz="1800" b="1" dirty="0">
                <a:solidFill>
                  <a:srgbClr val="7C3AED"/>
                </a:solidFill>
              </a:rPr>
              <a:t>tradeoff?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111827"/>
                </a:solidFill>
              </a:rPr>
              <a:t>The project is experimental: each notebook phase answers one design question.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3</a:t>
            </a:r>
            <a:endParaRPr lang="en-US" sz="850" dirty="0"/>
          </a:p>
        </p:txBody>
      </p:sp>
      <p:sp>
        <p:nvSpPr>
          <p:cNvPr id="13" name="Shape 11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GAN grids show collapse before stabilization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B45309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B45309"/>
            </a:solidFill>
            <a:prstDash val="solid"/>
          </a:ln>
        </p:spPr>
      </p:sp>
      <p:pic>
        <p:nvPicPr>
          <p:cNvPr id="5" name="Image 0" descr="/mnt/data/presentation_inputs/generator/outputs/samples/p2_1_dcgan/epoch_010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360" y="1188720"/>
            <a:ext cx="2194560" cy="2194560"/>
          </a:xfrm>
          <a:prstGeom prst="rect">
            <a:avLst/>
          </a:prstGeom>
        </p:spPr>
      </p:pic>
      <p:pic>
        <p:nvPicPr>
          <p:cNvPr id="6" name="Image 1" descr="/mnt/data/presentation_inputs/generator/outputs/samples/p2_2_wgan/epoch_010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240" y="1188720"/>
            <a:ext cx="2194560" cy="2194560"/>
          </a:xfrm>
          <a:prstGeom prst="rect">
            <a:avLst/>
          </a:prstGeom>
        </p:spPr>
      </p:pic>
      <p:pic>
        <p:nvPicPr>
          <p:cNvPr id="7" name="Image 2" descr="/mnt/data/presentation_inputs/generator/outputs/samples/p2_3_wgan_sn_attn/epoch_010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120" y="1188720"/>
            <a:ext cx="2194560" cy="2194560"/>
          </a:xfrm>
          <a:prstGeom prst="rect">
            <a:avLst/>
          </a:prstGeom>
        </p:spPr>
      </p:pic>
      <p:pic>
        <p:nvPicPr>
          <p:cNvPr id="8" name="Image 3" descr="/mnt/data/presentation_inputs/generator/outputs/samples/p2_4_wgan_sn_attn_128/epoch_0100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1188720"/>
            <a:ext cx="2194560" cy="2194560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868680" y="4160520"/>
            <a:ext cx="10149840" cy="9144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Gray grids in early GAN runs are actual saved outputs, not missing images.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The selected GAN recipe is 64x64 WGAN-GP + spectral norm + GroupNorm + self-attention.</a:t>
            </a:r>
            <a:endParaRPr lang="en-US" sz="1550" dirty="0"/>
          </a:p>
        </p:txBody>
      </p:sp>
      <p:sp>
        <p:nvSpPr>
          <p:cNvPr id="10" name="Text 4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B45309"/>
                </a:solidFill>
              </a:rPr>
              <a:t>The selected GAN recipe is the stabilized 64x64 branch.</a:t>
            </a:r>
            <a:endParaRPr lang="en-US" sz="1400" dirty="0"/>
          </a:p>
        </p:txBody>
      </p:sp>
      <p:sp>
        <p:nvSpPr>
          <p:cNvPr id="11" name="Text 5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30</a:t>
            </a:r>
            <a:endParaRPr lang="en-US" sz="850" dirty="0"/>
          </a:p>
        </p:txBody>
      </p:sp>
      <p:sp>
        <p:nvSpPr>
          <p:cNvPr id="12" name="Shape 6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VAE branch: perceptual and adversarial losses add detail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7C3AED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7C3AED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85800" y="1188720"/>
            <a:ext cx="2423160" cy="491490"/>
          </a:xfrm>
          <a:prstGeom prst="rect">
            <a:avLst/>
          </a:prstGeom>
          <a:solidFill>
            <a:srgbClr val="7C3AED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22376" y="1220724"/>
            <a:ext cx="2350008" cy="42748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VAE recipe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3108960" y="1188720"/>
            <a:ext cx="2423160" cy="491490"/>
          </a:xfrm>
          <a:prstGeom prst="rect">
            <a:avLst/>
          </a:prstGeom>
          <a:solidFill>
            <a:srgbClr val="7C3AED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145536" y="1220724"/>
            <a:ext cx="2350008" cy="42748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Best FID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685800" y="1680210"/>
            <a:ext cx="2423160" cy="49149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22376" y="1712214"/>
            <a:ext cx="2350008" cy="42748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MSE + KL</a:t>
            </a:r>
            <a:endParaRPr lang="en-US" sz="1500" dirty="0"/>
          </a:p>
        </p:txBody>
      </p:sp>
      <p:sp>
        <p:nvSpPr>
          <p:cNvPr id="11" name="Shape 9"/>
          <p:cNvSpPr/>
          <p:nvPr/>
        </p:nvSpPr>
        <p:spPr>
          <a:xfrm>
            <a:off x="3108960" y="1680210"/>
            <a:ext cx="2423160" cy="49149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3145536" y="1712214"/>
            <a:ext cx="2350008" cy="42748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88.4</a:t>
            </a:r>
            <a:endParaRPr lang="en-US" sz="1500" dirty="0"/>
          </a:p>
        </p:txBody>
      </p:sp>
      <p:sp>
        <p:nvSpPr>
          <p:cNvPr id="13" name="Shape 11"/>
          <p:cNvSpPr/>
          <p:nvPr/>
        </p:nvSpPr>
        <p:spPr>
          <a:xfrm>
            <a:off x="685800" y="2171700"/>
            <a:ext cx="2423160" cy="49149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22376" y="2203704"/>
            <a:ext cx="2350008" cy="42748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+ perceptual loss</a:t>
            </a:r>
            <a:endParaRPr lang="en-US" sz="1500" dirty="0"/>
          </a:p>
        </p:txBody>
      </p:sp>
      <p:sp>
        <p:nvSpPr>
          <p:cNvPr id="15" name="Shape 13"/>
          <p:cNvSpPr/>
          <p:nvPr/>
        </p:nvSpPr>
        <p:spPr>
          <a:xfrm>
            <a:off x="3108960" y="2171700"/>
            <a:ext cx="2423160" cy="49149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3145536" y="2203704"/>
            <a:ext cx="2350008" cy="42748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68.2</a:t>
            </a:r>
            <a:endParaRPr lang="en-US" sz="1500" dirty="0"/>
          </a:p>
        </p:txBody>
      </p:sp>
      <p:sp>
        <p:nvSpPr>
          <p:cNvPr id="17" name="Shape 15"/>
          <p:cNvSpPr/>
          <p:nvPr/>
        </p:nvSpPr>
        <p:spPr>
          <a:xfrm>
            <a:off x="685800" y="2663190"/>
            <a:ext cx="2423160" cy="49149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22376" y="2695194"/>
            <a:ext cx="2350008" cy="42748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+ PatchGAN adversarial loss</a:t>
            </a:r>
            <a:endParaRPr lang="en-US" sz="1500" dirty="0"/>
          </a:p>
        </p:txBody>
      </p:sp>
      <p:sp>
        <p:nvSpPr>
          <p:cNvPr id="19" name="Shape 17"/>
          <p:cNvSpPr/>
          <p:nvPr/>
        </p:nvSpPr>
        <p:spPr>
          <a:xfrm>
            <a:off x="3108960" y="2663190"/>
            <a:ext cx="2423160" cy="49149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145536" y="2695194"/>
            <a:ext cx="2350008" cy="42748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50.1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5989320" y="1188720"/>
            <a:ext cx="41148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7C3AED"/>
                </a:solidFill>
              </a:rPr>
              <a:t>Progression</a:t>
            </a: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5989320" y="1572768"/>
            <a:ext cx="4572000" cy="1234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Baseline optimizes reconstruction and KL.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Perceptual loss targets visual similarity.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PatchGAN adds local adversarial detail.</a:t>
            </a:r>
            <a:endParaRPr lang="en-US" sz="1550" dirty="0"/>
          </a:p>
        </p:txBody>
      </p:sp>
      <p:pic>
        <p:nvPicPr>
          <p:cNvPr id="23" name="Image 0" descr="/mnt/data/presentation_inputs/generator/outputs/samples/p3_1_vae/epoch_010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5840" y="3657600"/>
            <a:ext cx="1828800" cy="1828800"/>
          </a:xfrm>
          <a:prstGeom prst="rect">
            <a:avLst/>
          </a:prstGeom>
        </p:spPr>
      </p:pic>
      <p:pic>
        <p:nvPicPr>
          <p:cNvPr id="24" name="Image 1" descr="/mnt/data/presentation_inputs/generator/outputs/samples/p3_2_vae_perceptual/epoch_010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20" y="3657600"/>
            <a:ext cx="1828800" cy="1828800"/>
          </a:xfrm>
          <a:prstGeom prst="rect">
            <a:avLst/>
          </a:prstGeom>
        </p:spPr>
      </p:pic>
      <p:pic>
        <p:nvPicPr>
          <p:cNvPr id="25" name="Image 2" descr="/mnt/data/presentation_inputs/generator/outputs/samples/p3_3_vae_patchgan/epoch_010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657600"/>
            <a:ext cx="1828800" cy="1828800"/>
          </a:xfrm>
          <a:prstGeom prst="rect">
            <a:avLst/>
          </a:prstGeom>
        </p:spPr>
      </p:pic>
      <p:sp>
        <p:nvSpPr>
          <p:cNvPr id="26" name="Text 21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Perceptual and adversarial losses are complementary.</a:t>
            </a:r>
            <a:endParaRPr lang="en-US" sz="1400" dirty="0"/>
          </a:p>
        </p:txBody>
      </p:sp>
      <p:sp>
        <p:nvSpPr>
          <p:cNvPr id="27" name="Text 22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31</a:t>
            </a:r>
            <a:endParaRPr lang="en-US" sz="850" dirty="0"/>
          </a:p>
        </p:txBody>
      </p:sp>
      <p:sp>
        <p:nvSpPr>
          <p:cNvPr id="28" name="Shape 23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VAE visuals: fast and stable, but smoother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7C3AED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7C3AED"/>
            </a:solidFill>
            <a:prstDash val="solid"/>
          </a:ln>
        </p:spPr>
      </p:sp>
      <p:pic>
        <p:nvPicPr>
          <p:cNvPr id="5" name="Image 0" descr="/mnt/data/presentation_inputs/generator/outputs/samples/p3_3_vae_patchgan/epoch_010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5840" y="1234440"/>
            <a:ext cx="3200400" cy="3200400"/>
          </a:xfrm>
          <a:prstGeom prst="rect">
            <a:avLst/>
          </a:prstGeom>
        </p:spPr>
      </p:pic>
      <p:pic>
        <p:nvPicPr>
          <p:cNvPr id="6" name="Image 1" descr="/mnt/data/presentation_inputs/generator/outputs/samples/p3_3_vae_patchgan/epoch_0100_recon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841" y="1234440"/>
            <a:ext cx="1606238" cy="32004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458200" y="1463040"/>
            <a:ext cx="2560320" cy="21031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VAE training is stable and fast.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Generated faces remain smoother than GAN/DDPM samples.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Best suited for reconstruction and prototyping rather than final sample quality.</a:t>
            </a:r>
            <a:endParaRPr lang="en-US" sz="1500" dirty="0"/>
          </a:p>
        </p:txBody>
      </p:sp>
      <p:sp>
        <p:nvSpPr>
          <p:cNvPr id="8" name="Text 4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VAE is the fastest/prototyping branch, not the final quality winner.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32</a:t>
            </a:r>
            <a:endParaRPr lang="en-US" sz="850" dirty="0"/>
          </a:p>
        </p:txBody>
      </p:sp>
      <p:sp>
        <p:nvSpPr>
          <p:cNvPr id="10" name="Shape 6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DDPM branch: v-prediction is the major gain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7C3AED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7C3AED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85800" y="1188720"/>
            <a:ext cx="2423160" cy="475488"/>
          </a:xfrm>
          <a:prstGeom prst="rect">
            <a:avLst/>
          </a:prstGeom>
          <a:solidFill>
            <a:srgbClr val="7C3AED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22376" y="1220724"/>
            <a:ext cx="2350008" cy="4114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DDPM recipe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3108960" y="1188720"/>
            <a:ext cx="2423160" cy="475488"/>
          </a:xfrm>
          <a:prstGeom prst="rect">
            <a:avLst/>
          </a:prstGeom>
          <a:solidFill>
            <a:srgbClr val="7C3AED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145536" y="1220724"/>
            <a:ext cx="2350008" cy="4114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Best FID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685800" y="1664208"/>
            <a:ext cx="2423160" cy="475488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22376" y="1696212"/>
            <a:ext cx="2350008" cy="4114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linear / epsilon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3108960" y="1664208"/>
            <a:ext cx="2423160" cy="475488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3145536" y="1696212"/>
            <a:ext cx="2350008" cy="4114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134.5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685800" y="2139696"/>
            <a:ext cx="2423160" cy="475488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22376" y="2171700"/>
            <a:ext cx="2350008" cy="4114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cosine / epsilon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3108960" y="2139696"/>
            <a:ext cx="2423160" cy="475488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3145536" y="2171700"/>
            <a:ext cx="2350008" cy="4114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132.3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685800" y="2615184"/>
            <a:ext cx="2423160" cy="475488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22376" y="2647188"/>
            <a:ext cx="2350008" cy="4114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cosine / v-prediction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3108960" y="2615184"/>
            <a:ext cx="2423160" cy="475488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145536" y="2647188"/>
            <a:ext cx="2350008" cy="4114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34.5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685800" y="3090672"/>
            <a:ext cx="2423160" cy="475488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22376" y="3122676"/>
            <a:ext cx="2350008" cy="4114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wider DDPM</a:t>
            </a:r>
            <a:endParaRPr lang="en-US" sz="1400" dirty="0"/>
          </a:p>
        </p:txBody>
      </p:sp>
      <p:sp>
        <p:nvSpPr>
          <p:cNvPr id="23" name="Shape 21"/>
          <p:cNvSpPr/>
          <p:nvPr/>
        </p:nvSpPr>
        <p:spPr>
          <a:xfrm>
            <a:off x="3108960" y="3090672"/>
            <a:ext cx="2423160" cy="475488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3145536" y="3122676"/>
            <a:ext cx="2350008" cy="4114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30.0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5897880" y="1188720"/>
            <a:ext cx="402336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7C3AED"/>
                </a:solidFill>
              </a:rPr>
              <a:t>Progression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5897880" y="1572768"/>
            <a:ext cx="4389120" cy="14173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linear schedule + epsilon prediction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cosine schedule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v-prediction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wider backbone</a:t>
            </a:r>
            <a:endParaRPr lang="en-US" sz="1550" dirty="0"/>
          </a:p>
        </p:txBody>
      </p:sp>
      <p:pic>
        <p:nvPicPr>
          <p:cNvPr id="27" name="Image 0" descr="/mnt/data/presentation_inputs/generator/outputs/samples/p4_3_ddpm_vpred/epoch_010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2200" y="3657600"/>
            <a:ext cx="1920240" cy="1920240"/>
          </a:xfrm>
          <a:prstGeom prst="rect">
            <a:avLst/>
          </a:prstGeom>
        </p:spPr>
      </p:pic>
      <p:pic>
        <p:nvPicPr>
          <p:cNvPr id="28" name="Image 1" descr="/mnt/data/presentation_inputs/generator/outputs/samples/p4_4_ddpm_wider/epoch_010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080" y="3657600"/>
            <a:ext cx="1920240" cy="1920240"/>
          </a:xfrm>
          <a:prstGeom prst="rect">
            <a:avLst/>
          </a:prstGeom>
        </p:spPr>
      </p:pic>
      <p:sp>
        <p:nvSpPr>
          <p:cNvPr id="29" name="Text 25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Width helps after the schedule and target are improved.</a:t>
            </a:r>
            <a:endParaRPr lang="en-US" sz="1400" dirty="0"/>
          </a:p>
        </p:txBody>
      </p:sp>
      <p:sp>
        <p:nvSpPr>
          <p:cNvPr id="30" name="Text 26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33</a:t>
            </a:r>
            <a:endParaRPr lang="en-US" sz="850" dirty="0"/>
          </a:p>
        </p:txBody>
      </p:sp>
      <p:sp>
        <p:nvSpPr>
          <p:cNvPr id="31" name="Shape 27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DDPM grids show distribution-level improvement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7C3AED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7C3AED"/>
            </a:solidFill>
            <a:prstDash val="solid"/>
          </a:ln>
        </p:spPr>
      </p:sp>
      <p:pic>
        <p:nvPicPr>
          <p:cNvPr id="5" name="Image 0" descr="/mnt/data/presentation_inputs/generator/outputs/samples/p4_1_ddpm_linear/epoch_010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1188720"/>
            <a:ext cx="2011680" cy="2011680"/>
          </a:xfrm>
          <a:prstGeom prst="rect">
            <a:avLst/>
          </a:prstGeom>
        </p:spPr>
      </p:pic>
      <p:pic>
        <p:nvPicPr>
          <p:cNvPr id="6" name="Image 1" descr="/mnt/data/presentation_inputs/generator/outputs/samples/p4_2_ddpm_cosine/epoch_010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80" y="1188720"/>
            <a:ext cx="2011680" cy="2011680"/>
          </a:xfrm>
          <a:prstGeom prst="rect">
            <a:avLst/>
          </a:prstGeom>
        </p:spPr>
      </p:pic>
      <p:pic>
        <p:nvPicPr>
          <p:cNvPr id="7" name="Image 2" descr="/mnt/data/presentation_inputs/generator/outputs/samples/p4_3_ddpm_vpred/epoch_010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560" y="1188720"/>
            <a:ext cx="2011680" cy="2011680"/>
          </a:xfrm>
          <a:prstGeom prst="rect">
            <a:avLst/>
          </a:prstGeom>
        </p:spPr>
      </p:pic>
      <p:pic>
        <p:nvPicPr>
          <p:cNvPr id="8" name="Image 3" descr="/mnt/data/presentation_inputs/generator/outputs/samples/p4_4_ddpm_wider/epoch_0100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440" y="1188720"/>
            <a:ext cx="2011680" cy="2011680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868680" y="3977640"/>
            <a:ext cx="10332720" cy="11887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DDPM samples are generated from stochastic reverse diffusion.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Unlike GAN/VAE previews with fixed latent codes, DDPM grids can show fresh samples at each checkpoint unless exact noise is fixed and stored.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Therefore, progression shows distribution-level improvement, not the same identities being refined.</a:t>
            </a:r>
            <a:endParaRPr lang="en-US" sz="1500" dirty="0"/>
          </a:p>
        </p:txBody>
      </p:sp>
      <p:sp>
        <p:nvSpPr>
          <p:cNvPr id="10" name="Text 4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Do not interpret DDPM progression as the same faces improving over time.</a:t>
            </a:r>
            <a:endParaRPr lang="en-US" sz="1400" dirty="0"/>
          </a:p>
        </p:txBody>
      </p:sp>
      <p:sp>
        <p:nvSpPr>
          <p:cNvPr id="11" name="Text 5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34</a:t>
            </a:r>
            <a:endParaRPr lang="en-US" sz="850" dirty="0"/>
          </a:p>
        </p:txBody>
      </p:sp>
      <p:sp>
        <p:nvSpPr>
          <p:cNvPr id="12" name="Shape 6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5 reunites the three generator families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7C3AED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7C3AED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22960" y="1417320"/>
            <a:ext cx="2926080" cy="1097280"/>
          </a:xfrm>
          <a:prstGeom prst="roundRect">
            <a:avLst>
              <a:gd name="adj" fmla="val 6667"/>
            </a:avLst>
          </a:prstGeom>
          <a:solidFill>
            <a:srgbClr val="FFEDD5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77824" y="1453896"/>
            <a:ext cx="2816352" cy="10241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B45309"/>
                </a:solidFill>
              </a:rPr>
              <a:t>GAN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B45309"/>
                </a:solidFill>
              </a:rPr>
              <a:t>WGAN-GP + SN +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B45309"/>
                </a:solidFill>
              </a:rPr>
              <a:t>GroupNorm + attention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4617720" y="1417320"/>
            <a:ext cx="2926080" cy="1097280"/>
          </a:xfrm>
          <a:prstGeom prst="roundRect">
            <a:avLst>
              <a:gd name="adj" fmla="val 6667"/>
            </a:avLst>
          </a:prstGeom>
          <a:solidFill>
            <a:srgbClr val="EDE9FE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672584" y="1453896"/>
            <a:ext cx="2816352" cy="10241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VAE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MSE + KL + perceptual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+ PatchGAN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8412480" y="1417320"/>
            <a:ext cx="2926080" cy="1097280"/>
          </a:xfrm>
          <a:prstGeom prst="roundRect">
            <a:avLst>
              <a:gd name="adj" fmla="val 6667"/>
            </a:avLst>
          </a:prstGeom>
          <a:solidFill>
            <a:srgbClr val="EDE9FE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467344" y="1453896"/>
            <a:ext cx="2816352" cy="10241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DDPM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cosine + v-prediction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+ wider U-Net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2286000" y="2532888"/>
            <a:ext cx="3794760" cy="1170432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12" name="Shape 10"/>
          <p:cNvSpPr/>
          <p:nvPr/>
        </p:nvSpPr>
        <p:spPr>
          <a:xfrm>
            <a:off x="6080760" y="2532888"/>
            <a:ext cx="0" cy="1170432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13" name="Shape 11"/>
          <p:cNvSpPr/>
          <p:nvPr/>
        </p:nvSpPr>
        <p:spPr>
          <a:xfrm>
            <a:off x="9875520" y="2532888"/>
            <a:ext cx="-3794760" cy="1170432"/>
          </a:xfrm>
          <a:prstGeom prst="line">
            <a:avLst/>
          </a:prstGeom>
          <a:noFill/>
          <a:ln w="16510">
            <a:solidFill>
              <a:srgbClr val="7C3AED"/>
            </a:solidFill>
            <a:prstDash val="solid"/>
            <a:headEnd type="none"/>
            <a:tailEnd type="triangle"/>
          </a:ln>
        </p:spPr>
      </p:sp>
      <p:sp>
        <p:nvSpPr>
          <p:cNvPr id="14" name="Shape 12"/>
          <p:cNvSpPr/>
          <p:nvPr/>
        </p:nvSpPr>
        <p:spPr>
          <a:xfrm>
            <a:off x="4480560" y="3703320"/>
            <a:ext cx="3200400" cy="9144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10160">
            <a:solidFill>
              <a:srgbClr val="CBD5E1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535424" y="3739896"/>
            <a:ext cx="3090672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111827"/>
                </a:solidFill>
              </a:rPr>
              <a:t>Phase 5</a:t>
            </a:r>
            <a:endParaRPr lang="en-US" sz="1600" dirty="0"/>
          </a:p>
          <a:p>
            <a:pPr algn="ctr" indent="0" marL="0">
              <a:buNone/>
            </a:pPr>
            <a:r>
              <a:rPr lang="en-US" sz="1600" b="1" dirty="0">
                <a:solidFill>
                  <a:srgbClr val="111827"/>
                </a:solidFill>
              </a:rPr>
              <a:t>final cross-family comparison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188720" y="5257800"/>
            <a:ext cx="9692640" cy="64008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FID and training time are compared only for the final recipes.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Final grids provide qualitative evidence alongside FID.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Only Phase 5 is the final cross-family comparison.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35</a:t>
            </a:r>
            <a:endParaRPr lang="en-US" sz="850" dirty="0"/>
          </a:p>
        </p:txBody>
      </p:sp>
      <p:sp>
        <p:nvSpPr>
          <p:cNvPr id="19" name="Shape 17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Final generator metrics: DDPM wins quality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7C3AED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7C3AED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31520" y="1143000"/>
            <a:ext cx="1706880" cy="548640"/>
          </a:xfrm>
          <a:prstGeom prst="rect">
            <a:avLst/>
          </a:prstGeom>
          <a:solidFill>
            <a:srgbClr val="7C3AED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68096" y="1175004"/>
            <a:ext cx="163372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Family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2438400" y="1143000"/>
            <a:ext cx="1706880" cy="548640"/>
          </a:xfrm>
          <a:prstGeom prst="rect">
            <a:avLst/>
          </a:prstGeom>
          <a:solidFill>
            <a:srgbClr val="7C3AED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2474976" y="1175004"/>
            <a:ext cx="163372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Best FID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4145280" y="1143000"/>
            <a:ext cx="1706880" cy="548640"/>
          </a:xfrm>
          <a:prstGeom prst="rect">
            <a:avLst/>
          </a:prstGeom>
          <a:solidFill>
            <a:srgbClr val="7C3AED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4181856" y="1175004"/>
            <a:ext cx="163372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Train time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731520" y="1691640"/>
            <a:ext cx="170688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68096" y="1723644"/>
            <a:ext cx="163372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DDPM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2438400" y="1691640"/>
            <a:ext cx="170688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2474976" y="1723644"/>
            <a:ext cx="163372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19.0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4145280" y="1691640"/>
            <a:ext cx="170688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181856" y="1723644"/>
            <a:ext cx="163372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667.1 min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731520" y="2240280"/>
            <a:ext cx="1706880" cy="5486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68096" y="2272284"/>
            <a:ext cx="163372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GAN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2438400" y="2240280"/>
            <a:ext cx="1706880" cy="5486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2474976" y="2272284"/>
            <a:ext cx="163372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22.0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4145280" y="2240280"/>
            <a:ext cx="1706880" cy="54864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4181856" y="2272284"/>
            <a:ext cx="163372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316.9 min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731520" y="2788920"/>
            <a:ext cx="170688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768096" y="2820924"/>
            <a:ext cx="163372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VAE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2438400" y="2788920"/>
            <a:ext cx="170688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2474976" y="2820924"/>
            <a:ext cx="163372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46.2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4145280" y="2788920"/>
            <a:ext cx="1706880" cy="54864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4181856" y="2820924"/>
            <a:ext cx="1633728" cy="4846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50.2 min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6400800" y="1188720"/>
            <a:ext cx="4206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7C3AED"/>
                </a:solidFill>
              </a:rPr>
              <a:t>Decision readout</a:t>
            </a:r>
            <a:endParaRPr lang="en-US" sz="1300" dirty="0"/>
          </a:p>
        </p:txBody>
      </p:sp>
      <p:sp>
        <p:nvSpPr>
          <p:cNvPr id="30" name="Text 28"/>
          <p:cNvSpPr/>
          <p:nvPr/>
        </p:nvSpPr>
        <p:spPr>
          <a:xfrm>
            <a:off x="6400800" y="1600200"/>
            <a:ext cx="4389120" cy="11430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• Best quality: DDPM.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• Best quality/speed compromise: GAN.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• Fastest/prototyping: VAE.</a:t>
            </a:r>
            <a:endParaRPr lang="en-US" sz="1600" dirty="0"/>
          </a:p>
        </p:txBody>
      </p:sp>
      <p:pic>
        <p:nvPicPr>
          <p:cNvPr id="31" name="Image 0" descr="/mnt/data/presentation_inputs/generator/outputs/samples/final_comparison/p5_ddpm/grid_000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680" y="3794760"/>
            <a:ext cx="1600200" cy="1600200"/>
          </a:xfrm>
          <a:prstGeom prst="rect">
            <a:avLst/>
          </a:prstGeom>
        </p:spPr>
      </p:pic>
      <p:pic>
        <p:nvPicPr>
          <p:cNvPr id="32" name="Image 1" descr="/mnt/data/presentation_inputs/generator/outputs/samples/final_comparison/p5_gan/grid_000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0" y="3794760"/>
            <a:ext cx="1600200" cy="1600200"/>
          </a:xfrm>
          <a:prstGeom prst="rect">
            <a:avLst/>
          </a:prstGeom>
        </p:spPr>
      </p:pic>
      <p:pic>
        <p:nvPicPr>
          <p:cNvPr id="33" name="Image 2" descr="/mnt/data/presentation_inputs/generator/outputs/samples/final_comparison/p5_vae/grid_000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794760"/>
            <a:ext cx="1600200" cy="1600200"/>
          </a:xfrm>
          <a:prstGeom prst="rect">
            <a:avLst/>
          </a:prstGeom>
        </p:spPr>
      </p:pic>
      <p:sp>
        <p:nvSpPr>
          <p:cNvPr id="34" name="Text 29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DDPM has the best FID; GAN is close with roughly half the training time.</a:t>
            </a:r>
            <a:endParaRPr lang="en-US" sz="1400" dirty="0"/>
          </a:p>
        </p:txBody>
      </p:sp>
      <p:sp>
        <p:nvSpPr>
          <p:cNvPr id="35" name="Text 30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36</a:t>
            </a:r>
            <a:endParaRPr lang="en-US" sz="850" dirty="0"/>
          </a:p>
        </p:txBody>
      </p:sp>
      <p:sp>
        <p:nvSpPr>
          <p:cNvPr id="36" name="Shape 31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versus speed separates the use cases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7C3AED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7C3AED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280160" y="5212080"/>
            <a:ext cx="8869680" cy="0"/>
          </a:xfrm>
          <a:prstGeom prst="line">
            <a:avLst/>
          </a:prstGeom>
          <a:noFill/>
          <a:ln w="15240">
            <a:solidFill>
              <a:srgbClr val="94A3B8"/>
            </a:solidFill>
            <a:prstDash val="solid"/>
            <a:tailEnd type="triangle"/>
          </a:ln>
        </p:spPr>
      </p:sp>
      <p:sp>
        <p:nvSpPr>
          <p:cNvPr id="6" name="Shape 4"/>
          <p:cNvSpPr/>
          <p:nvPr/>
        </p:nvSpPr>
        <p:spPr>
          <a:xfrm>
            <a:off x="1280160" y="5212080"/>
            <a:ext cx="0" cy="-3749040"/>
          </a:xfrm>
          <a:prstGeom prst="line">
            <a:avLst/>
          </a:prstGeom>
          <a:noFill/>
          <a:ln w="15240">
            <a:solidFill>
              <a:srgbClr val="94A3B8"/>
            </a:solidFill>
            <a:prstDash val="solid"/>
            <a:tailEnd type="triangle"/>
          </a:ln>
        </p:spPr>
      </p:sp>
      <p:sp>
        <p:nvSpPr>
          <p:cNvPr id="7" name="Text 5"/>
          <p:cNvSpPr/>
          <p:nvPr/>
        </p:nvSpPr>
        <p:spPr>
          <a:xfrm>
            <a:off x="7909560" y="5486400"/>
            <a:ext cx="2103120" cy="2286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200" dirty="0">
                <a:solidFill>
                  <a:srgbClr val="4B5563"/>
                </a:solidFill>
              </a:rPr>
              <a:t>training time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274320" y="1188720"/>
            <a:ext cx="914400" cy="4572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100" dirty="0">
                <a:solidFill>
                  <a:srgbClr val="4B5563"/>
                </a:solidFill>
              </a:rPr>
              <a:t>FID lower is better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1773936" y="3419856"/>
            <a:ext cx="201168" cy="201168"/>
          </a:xfrm>
          <a:prstGeom prst="ellipse">
            <a:avLst/>
          </a:prstGeom>
          <a:solidFill>
            <a:srgbClr val="7C3AED"/>
          </a:solidFill>
          <a:ln w="12700">
            <a:solidFill>
              <a:srgbClr val="7C3AED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234440" y="3703320"/>
            <a:ext cx="155448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b="1" dirty="0">
                <a:solidFill>
                  <a:srgbClr val="111827"/>
                </a:solidFill>
              </a:rPr>
              <a:t>VAE</a:t>
            </a:r>
            <a:endParaRPr lang="en-US" sz="1150" dirty="0"/>
          </a:p>
          <a:p>
            <a:pPr algn="ctr" indent="0" marL="0">
              <a:buNone/>
            </a:pPr>
            <a:r>
              <a:rPr lang="en-US" sz="1150" b="1" dirty="0">
                <a:solidFill>
                  <a:srgbClr val="111827"/>
                </a:solidFill>
              </a:rPr>
              <a:t>46.2 / 50.2m</a:t>
            </a:r>
            <a:endParaRPr lang="en-US" sz="1150" dirty="0"/>
          </a:p>
        </p:txBody>
      </p:sp>
      <p:sp>
        <p:nvSpPr>
          <p:cNvPr id="11" name="Shape 9"/>
          <p:cNvSpPr/>
          <p:nvPr/>
        </p:nvSpPr>
        <p:spPr>
          <a:xfrm>
            <a:off x="5157216" y="1865376"/>
            <a:ext cx="201168" cy="201168"/>
          </a:xfrm>
          <a:prstGeom prst="ellipse">
            <a:avLst/>
          </a:prstGeom>
          <a:solidFill>
            <a:srgbClr val="B45309"/>
          </a:solidFill>
          <a:ln w="12700">
            <a:solidFill>
              <a:srgbClr val="B45309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617720" y="2148840"/>
            <a:ext cx="155448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b="1" dirty="0">
                <a:solidFill>
                  <a:srgbClr val="111827"/>
                </a:solidFill>
              </a:rPr>
              <a:t>GAN</a:t>
            </a:r>
            <a:endParaRPr lang="en-US" sz="1150" dirty="0"/>
          </a:p>
          <a:p>
            <a:pPr algn="ctr" indent="0" marL="0">
              <a:buNone/>
            </a:pPr>
            <a:r>
              <a:rPr lang="en-US" sz="1150" b="1" dirty="0">
                <a:solidFill>
                  <a:srgbClr val="111827"/>
                </a:solidFill>
              </a:rPr>
              <a:t>22.0 / 316.9m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9226296" y="1591056"/>
            <a:ext cx="201168" cy="201168"/>
          </a:xfrm>
          <a:prstGeom prst="ellipse">
            <a:avLst/>
          </a:prstGeom>
          <a:solidFill>
            <a:srgbClr val="7C3AED"/>
          </a:solidFill>
          <a:ln w="12700">
            <a:solidFill>
              <a:srgbClr val="7C3AED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686800" y="1874520"/>
            <a:ext cx="155448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b="1" dirty="0">
                <a:solidFill>
                  <a:srgbClr val="111827"/>
                </a:solidFill>
              </a:rPr>
              <a:t>DDPM</a:t>
            </a:r>
            <a:endParaRPr lang="en-US" sz="1150" dirty="0"/>
          </a:p>
          <a:p>
            <a:pPr algn="ctr" indent="0" marL="0">
              <a:buNone/>
            </a:pPr>
            <a:r>
              <a:rPr lang="en-US" sz="1150" b="1" dirty="0">
                <a:solidFill>
                  <a:srgbClr val="111827"/>
                </a:solidFill>
              </a:rPr>
              <a:t>19.0 / 667.1m</a:t>
            </a:r>
            <a:endParaRPr lang="en-US" sz="1150" dirty="0"/>
          </a:p>
        </p:txBody>
      </p:sp>
      <p:sp>
        <p:nvSpPr>
          <p:cNvPr id="15" name="Text 13"/>
          <p:cNvSpPr/>
          <p:nvPr/>
        </p:nvSpPr>
        <p:spPr>
          <a:xfrm>
            <a:off x="7589520" y="4251960"/>
            <a:ext cx="27432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7C3AED"/>
                </a:solidFill>
              </a:rPr>
              <a:t>Readout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7589520" y="4572000"/>
            <a:ext cx="3474720" cy="9144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• DDPM wins FID.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• GAN is close at lower cost.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11827"/>
                </a:solidFill>
              </a:rPr>
              <a:t>• VAE is fastest but lower quality.</a:t>
            </a:r>
            <a:endParaRPr lang="en-US" sz="1350" dirty="0"/>
          </a:p>
        </p:txBody>
      </p:sp>
      <p:sp>
        <p:nvSpPr>
          <p:cNvPr id="17" name="Text 15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Model family choice depends on whether quality or training cost is prioritized.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37</a:t>
            </a:r>
            <a:endParaRPr lang="en-US" sz="850" dirty="0"/>
          </a:p>
        </p:txBody>
      </p:sp>
      <p:sp>
        <p:nvSpPr>
          <p:cNvPr id="19" name="Shape 17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Final sample grids provide qualitative evidence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7C3AED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7C3AED"/>
            </a:solidFill>
            <a:prstDash val="solid"/>
          </a:ln>
        </p:spPr>
      </p:sp>
      <p:pic>
        <p:nvPicPr>
          <p:cNvPr id="5" name="Image 0" descr="/mnt/data/presentation_inputs/generator/outputs/samples/final_comparison/p5_ddpm/grid_000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1188720"/>
            <a:ext cx="3108960" cy="3108960"/>
          </a:xfrm>
          <a:prstGeom prst="rect">
            <a:avLst/>
          </a:prstGeom>
        </p:spPr>
      </p:pic>
      <p:pic>
        <p:nvPicPr>
          <p:cNvPr id="6" name="Image 1" descr="/mnt/data/presentation_inputs/generator/outputs/samples/final_comparison/p5_gan/grid_000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280" y="1188720"/>
            <a:ext cx="3108960" cy="3108960"/>
          </a:xfrm>
          <a:prstGeom prst="rect">
            <a:avLst/>
          </a:prstGeom>
        </p:spPr>
      </p:pic>
      <p:pic>
        <p:nvPicPr>
          <p:cNvPr id="7" name="Image 2" descr="/mnt/data/presentation_inputs/generator/outputs/samples/final_comparison/p5_vae/grid_000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760" y="1188720"/>
            <a:ext cx="3108960" cy="31089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05840" y="4983480"/>
            <a:ext cx="9875520" cy="6858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FID evaluates distribution-level similarity.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Grids provide qualitative evidence of face realism and artifacts.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They should be read together, not as separate rankings.</a:t>
            </a:r>
            <a:endParaRPr lang="en-US" sz="1500" dirty="0"/>
          </a:p>
        </p:txBody>
      </p:sp>
      <p:sp>
        <p:nvSpPr>
          <p:cNvPr id="9" name="Text 4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Final grids support the FID story while keeping qualitative inspection visible.</a:t>
            </a:r>
            <a:endParaRPr lang="en-US" sz="1400" dirty="0"/>
          </a:p>
        </p:txBody>
      </p:sp>
      <p:sp>
        <p:nvSpPr>
          <p:cNvPr id="10" name="Text 5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38</a:t>
            </a:r>
            <a:endParaRPr lang="en-US" sz="850" dirty="0"/>
          </a:p>
        </p:txBody>
      </p:sp>
      <p:sp>
        <p:nvSpPr>
          <p:cNvPr id="11" name="Shape 6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6 curates examples for presentation only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7C3AED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7C3AED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31520" y="1143000"/>
            <a:ext cx="2651760" cy="493776"/>
          </a:xfrm>
          <a:prstGeom prst="rect">
            <a:avLst/>
          </a:prstGeom>
          <a:solidFill>
            <a:srgbClr val="7C3AED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68096" y="1175004"/>
            <a:ext cx="2578608" cy="42976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Candidate pool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3383280" y="1143000"/>
            <a:ext cx="2651760" cy="493776"/>
          </a:xfrm>
          <a:prstGeom prst="rect">
            <a:avLst/>
          </a:prstGeom>
          <a:solidFill>
            <a:srgbClr val="7C3AED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19856" y="1175004"/>
            <a:ext cx="2578608" cy="42976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Count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31520" y="1636776"/>
            <a:ext cx="2651760" cy="493776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68096" y="1668780"/>
            <a:ext cx="2578608" cy="42976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20 grids per architecture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3383280" y="1636776"/>
            <a:ext cx="2651760" cy="493776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3419856" y="1668780"/>
            <a:ext cx="2578608" cy="42976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60 grids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731520" y="2130552"/>
            <a:ext cx="2651760" cy="493776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68096" y="2162556"/>
            <a:ext cx="2578608" cy="42976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16 images per grid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3383280" y="2130552"/>
            <a:ext cx="2651760" cy="493776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3419856" y="2162556"/>
            <a:ext cx="2578608" cy="42976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320 per model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731520" y="2624328"/>
            <a:ext cx="2651760" cy="493776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68096" y="2656332"/>
            <a:ext cx="2578608" cy="42976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GAN + VAE + DDPM total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3383280" y="2624328"/>
            <a:ext cx="2651760" cy="493776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419856" y="2656332"/>
            <a:ext cx="2578608" cy="42976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960 candidates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731520" y="3118104"/>
            <a:ext cx="2651760" cy="493776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68096" y="3150108"/>
            <a:ext cx="2578608" cy="42976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Selected for display</a:t>
            </a:r>
            <a:endParaRPr lang="en-US" sz="1400" dirty="0"/>
          </a:p>
        </p:txBody>
      </p:sp>
      <p:sp>
        <p:nvSpPr>
          <p:cNvPr id="23" name="Shape 21"/>
          <p:cNvSpPr/>
          <p:nvPr/>
        </p:nvSpPr>
        <p:spPr>
          <a:xfrm>
            <a:off x="3383280" y="3118104"/>
            <a:ext cx="2651760" cy="493776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3419856" y="3150108"/>
            <a:ext cx="2578608" cy="42976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top 3 per model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6400800" y="1234440"/>
            <a:ext cx="4206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7C3AED"/>
                </a:solidFill>
              </a:rPr>
              <a:t>Heuristic signals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6400800" y="1600200"/>
            <a:ext cx="3657600" cy="11887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• exposure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• contrast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• detail/sharpness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• color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6400800" y="3337560"/>
            <a:ext cx="4206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7C3AED"/>
                </a:solidFill>
              </a:rPr>
              <a:t>Constraint</a:t>
            </a:r>
            <a:endParaRPr lang="en-US" sz="1300" dirty="0"/>
          </a:p>
        </p:txBody>
      </p:sp>
      <p:sp>
        <p:nvSpPr>
          <p:cNvPr id="28" name="Text 26"/>
          <p:cNvSpPr/>
          <p:nvPr/>
        </p:nvSpPr>
        <p:spPr>
          <a:xfrm>
            <a:off x="6400800" y="3703320"/>
            <a:ext cx="4389120" cy="8229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This is curation for presentation, not a scientific metric.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It does not replace distribution-level FID.</a:t>
            </a:r>
            <a:endParaRPr lang="en-US" sz="1550" dirty="0"/>
          </a:p>
        </p:txBody>
      </p:sp>
      <p:sp>
        <p:nvSpPr>
          <p:cNvPr id="29" name="Text 27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Phase 6 showcase is not a metric and does not imply new training.</a:t>
            </a:r>
            <a:endParaRPr lang="en-US" sz="1400" dirty="0"/>
          </a:p>
        </p:txBody>
      </p:sp>
      <p:sp>
        <p:nvSpPr>
          <p:cNvPr id="30" name="Text 28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39</a:t>
            </a:r>
            <a:endParaRPr lang="en-US" sz="850" dirty="0"/>
          </a:p>
        </p:txBody>
      </p:sp>
      <p:sp>
        <p:nvSpPr>
          <p:cNvPr id="31" name="Shape 29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11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11827"/>
          </a:solidFill>
          <a:ln w="12700">
            <a:solidFill>
              <a:srgbClr val="111827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384048" cy="6858000"/>
          </a:xfrm>
          <a:prstGeom prst="rect">
            <a:avLst/>
          </a:prstGeom>
          <a:solidFill>
            <a:srgbClr val="0B7285"/>
          </a:solidFill>
          <a:ln w="12700">
            <a:solidFill>
              <a:srgbClr val="0B728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68680" y="2514600"/>
            <a:ext cx="10515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Part I - Classifier</a:t>
            </a:r>
            <a:endParaRPr lang="en-US" sz="3800" dirty="0"/>
          </a:p>
        </p:txBody>
      </p:sp>
      <p:sp>
        <p:nvSpPr>
          <p:cNvPr id="5" name="Text 3"/>
          <p:cNvSpPr/>
          <p:nvPr/>
        </p:nvSpPr>
        <p:spPr>
          <a:xfrm>
            <a:off x="886968" y="3182112"/>
            <a:ext cx="97840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800" dirty="0">
                <a:solidFill>
                  <a:srgbClr val="CCFBF1"/>
                </a:solidFill>
              </a:rPr>
              <a:t>Dataset discovery -&gt; preprocessing -&gt; baselines -&gt; ablations -&gt; Grad-CAM -&gt; model families -&gt; scaling</a:t>
            </a:r>
            <a:endParaRPr lang="en-US" sz="18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Showcase panel: selected top-three samples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7C3AED"/>
                </a:solidFill>
              </a:rPr>
              <a:t>Part II - Generator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7C3AED"/>
            </a:solidFill>
            <a:prstDash val="solid"/>
          </a:ln>
        </p:spPr>
      </p:sp>
      <p:pic>
        <p:nvPicPr>
          <p:cNvPr id="5" name="Image 0" descr="/mnt/data/presentation_inputs/generator/outputs/samples/final_showcase/phase5_top3_pane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3909" y="1051560"/>
            <a:ext cx="3598742" cy="48920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400800" y="1417320"/>
            <a:ext cx="4206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7C3AED"/>
                </a:solidFill>
              </a:rPr>
              <a:t>Visual ranking readout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400800" y="1783080"/>
            <a:ext cx="4480560" cy="14630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DDPM: strongest quality in final FID and curated examples.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GAN: close quality with lower train time.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VAE: smoother and more conservative samples.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400800" y="3977640"/>
            <a:ext cx="4206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7C3AED"/>
                </a:solidFill>
              </a:rPr>
              <a:t>Interpretation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6400800" y="4343400"/>
            <a:ext cx="438912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The panel is for visual communication.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It supports but does not replace Phase 5 metrics.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7C3AED"/>
                </a:solidFill>
              </a:rPr>
              <a:t>The showcase supports the final ranking: DDPM best quality, GAN close, VAE smoother.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40</a:t>
            </a:r>
            <a:endParaRPr lang="en-US" sz="850" dirty="0"/>
          </a:p>
        </p:txBody>
      </p:sp>
      <p:sp>
        <p:nvSpPr>
          <p:cNvPr id="12" name="Shape 9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we learned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C9A227"/>
                </a:solidFill>
              </a:rPr>
              <a:t>Final conclusions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C9A227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22960" y="1188720"/>
            <a:ext cx="4572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B7285"/>
                </a:solidFill>
              </a:rPr>
              <a:t>Classifier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22960" y="1600200"/>
            <a:ext cx="5029200" cy="1920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Strong pretrained classifiers are needed.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Facecrop and 224x224 improve performance.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ResNet50 leads accuracy/F1; ConvNeXt leads AUC/balanced accuracy.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Source generalization remains the main limitation.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6400800" y="1188720"/>
            <a:ext cx="4572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7C3AED"/>
                </a:solidFill>
              </a:rPr>
              <a:t>Generator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6400800" y="1600200"/>
            <a:ext cx="5029200" cy="1920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Raw images are not enough; pipeline quality matters.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GAN stability required spectral norm + GroupNorm + attention.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VAE improves with perceptual + adversarial losses.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DDPM wins quality through v-prediction and width.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111827"/>
                </a:solidFill>
              </a:rPr>
              <a:t>Controlled ablations matter as much as model family choice.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41</a:t>
            </a:r>
            <a:endParaRPr lang="en-US" sz="850" dirty="0"/>
          </a:p>
        </p:txBody>
      </p:sp>
      <p:sp>
        <p:nvSpPr>
          <p:cNvPr id="11" name="Shape 9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Final decisions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C9A227"/>
                </a:solidFill>
              </a:rPr>
              <a:t>Final conclusions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C9A22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40080" y="1234440"/>
            <a:ext cx="3642360" cy="937260"/>
          </a:xfrm>
          <a:prstGeom prst="rect">
            <a:avLst/>
          </a:prstGeom>
          <a:solidFill>
            <a:srgbClr val="111827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676656" y="1266444"/>
            <a:ext cx="3569208" cy="87325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b="1" dirty="0">
                <a:solidFill>
                  <a:srgbClr val="FFFFFF"/>
                </a:solidFill>
              </a:rPr>
              <a:t>Branch</a:t>
            </a:r>
            <a:endParaRPr lang="en-US" sz="1250" dirty="0"/>
          </a:p>
        </p:txBody>
      </p:sp>
      <p:sp>
        <p:nvSpPr>
          <p:cNvPr id="7" name="Shape 5"/>
          <p:cNvSpPr/>
          <p:nvPr/>
        </p:nvSpPr>
        <p:spPr>
          <a:xfrm>
            <a:off x="4282440" y="1234440"/>
            <a:ext cx="3642360" cy="937260"/>
          </a:xfrm>
          <a:prstGeom prst="rect">
            <a:avLst/>
          </a:prstGeom>
          <a:solidFill>
            <a:srgbClr val="111827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319016" y="1266444"/>
            <a:ext cx="3569208" cy="87325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b="1" dirty="0">
                <a:solidFill>
                  <a:srgbClr val="FFFFFF"/>
                </a:solidFill>
              </a:rPr>
              <a:t>Decision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7924800" y="1234440"/>
            <a:ext cx="3642360" cy="937260"/>
          </a:xfrm>
          <a:prstGeom prst="rect">
            <a:avLst/>
          </a:prstGeom>
          <a:solidFill>
            <a:srgbClr val="111827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961376" y="1266444"/>
            <a:ext cx="3569208" cy="87325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b="1" dirty="0">
                <a:solidFill>
                  <a:srgbClr val="FFFFFF"/>
                </a:solidFill>
              </a:rPr>
              <a:t>Final evidence</a:t>
            </a:r>
            <a:endParaRPr lang="en-US" sz="1250" dirty="0"/>
          </a:p>
        </p:txBody>
      </p:sp>
      <p:sp>
        <p:nvSpPr>
          <p:cNvPr id="11" name="Shape 9"/>
          <p:cNvSpPr/>
          <p:nvPr/>
        </p:nvSpPr>
        <p:spPr>
          <a:xfrm>
            <a:off x="640080" y="2171700"/>
            <a:ext cx="3642360" cy="93726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76656" y="2203704"/>
            <a:ext cx="3569208" cy="87325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Classifier</a:t>
            </a:r>
            <a:endParaRPr lang="en-US" sz="1250" dirty="0"/>
          </a:p>
        </p:txBody>
      </p:sp>
      <p:sp>
        <p:nvSpPr>
          <p:cNvPr id="13" name="Shape 11"/>
          <p:cNvSpPr/>
          <p:nvPr/>
        </p:nvSpPr>
        <p:spPr>
          <a:xfrm>
            <a:off x="4282440" y="2171700"/>
            <a:ext cx="3642360" cy="93726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4319016" y="2203704"/>
            <a:ext cx="3569208" cy="87325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224x224 facecrop; ImageNet/default normalization; augmentation disabled for current setting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7924800" y="2171700"/>
            <a:ext cx="3642360" cy="93726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961376" y="2203704"/>
            <a:ext cx="3569208" cy="87325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ResNet50: AUC 0.9950, Acc 0.9692, F1 0.9794; ConvNeXt: AUC 0.9954</a:t>
            </a:r>
            <a:endParaRPr lang="en-US" sz="1250" dirty="0"/>
          </a:p>
        </p:txBody>
      </p:sp>
      <p:sp>
        <p:nvSpPr>
          <p:cNvPr id="17" name="Shape 15"/>
          <p:cNvSpPr/>
          <p:nvPr/>
        </p:nvSpPr>
        <p:spPr>
          <a:xfrm>
            <a:off x="640080" y="3108960"/>
            <a:ext cx="3642360" cy="93726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676656" y="3140964"/>
            <a:ext cx="3569208" cy="87325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Generator</a:t>
            </a:r>
            <a:endParaRPr lang="en-US" sz="1250" dirty="0"/>
          </a:p>
        </p:txBody>
      </p:sp>
      <p:sp>
        <p:nvSpPr>
          <p:cNvPr id="19" name="Shape 17"/>
          <p:cNvSpPr/>
          <p:nvPr/>
        </p:nvSpPr>
        <p:spPr>
          <a:xfrm>
            <a:off x="4282440" y="3108960"/>
            <a:ext cx="3642360" cy="93726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4319016" y="3140964"/>
            <a:ext cx="3569208" cy="87325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DDPM best quality; GAN speed-quality compromise; VAE fastest/prototype</a:t>
            </a:r>
            <a:endParaRPr lang="en-US" sz="1250" dirty="0"/>
          </a:p>
        </p:txBody>
      </p:sp>
      <p:sp>
        <p:nvSpPr>
          <p:cNvPr id="21" name="Shape 19"/>
          <p:cNvSpPr/>
          <p:nvPr/>
        </p:nvSpPr>
        <p:spPr>
          <a:xfrm>
            <a:off x="7924800" y="3108960"/>
            <a:ext cx="3642360" cy="93726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961376" y="3140964"/>
            <a:ext cx="3569208" cy="87325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DDPM FID 19.0; GAN FID 22.0; VAE FID 46.2</a:t>
            </a:r>
            <a:endParaRPr lang="en-US" sz="1250" dirty="0"/>
          </a:p>
        </p:txBody>
      </p:sp>
      <p:sp>
        <p:nvSpPr>
          <p:cNvPr id="23" name="Shape 21"/>
          <p:cNvSpPr/>
          <p:nvPr/>
        </p:nvSpPr>
        <p:spPr>
          <a:xfrm>
            <a:off x="640080" y="4046220"/>
            <a:ext cx="3642360" cy="93726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676656" y="4078224"/>
            <a:ext cx="3569208" cy="87325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Limitations</a:t>
            </a:r>
            <a:endParaRPr lang="en-US" sz="1250" dirty="0"/>
          </a:p>
        </p:txBody>
      </p:sp>
      <p:sp>
        <p:nvSpPr>
          <p:cNvPr id="25" name="Shape 23"/>
          <p:cNvSpPr/>
          <p:nvPr/>
        </p:nvSpPr>
        <p:spPr>
          <a:xfrm>
            <a:off x="4282440" y="4046220"/>
            <a:ext cx="3642360" cy="93726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4319016" y="4078224"/>
            <a:ext cx="3569208" cy="87325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Source generalization and qualitative sample inspection remain important</a:t>
            </a:r>
            <a:endParaRPr lang="en-US" sz="1250" dirty="0"/>
          </a:p>
        </p:txBody>
      </p:sp>
      <p:sp>
        <p:nvSpPr>
          <p:cNvPr id="27" name="Shape 25"/>
          <p:cNvSpPr/>
          <p:nvPr/>
        </p:nvSpPr>
        <p:spPr>
          <a:xfrm>
            <a:off x="7924800" y="4046220"/>
            <a:ext cx="3642360" cy="93726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7961376" y="4078224"/>
            <a:ext cx="3569208" cy="87325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111827"/>
                </a:solidFill>
              </a:rPr>
              <a:t>Holdout drops; showcase is curated, not a metric</a:t>
            </a:r>
            <a:endParaRPr lang="en-US" sz="1250" dirty="0"/>
          </a:p>
        </p:txBody>
      </p:sp>
      <p:sp>
        <p:nvSpPr>
          <p:cNvPr id="29" name="Text 27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111827"/>
                </a:solidFill>
              </a:rPr>
              <a:t>Final decisions are based on logs, saved figures, and notebooks; no new training is claimed.</a:t>
            </a:r>
            <a:endParaRPr lang="en-US" sz="1400" dirty="0"/>
          </a:p>
        </p:txBody>
      </p:sp>
      <p:sp>
        <p:nvSpPr>
          <p:cNvPr id="30" name="Text 28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42</a:t>
            </a:r>
            <a:endParaRPr lang="en-US" sz="850" dirty="0"/>
          </a:p>
        </p:txBody>
      </p:sp>
      <p:sp>
        <p:nvSpPr>
          <p:cNvPr id="31" name="Shape 29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Limitations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C9A227"/>
                </a:solidFill>
              </a:rPr>
              <a:t>Final conclusions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C9A227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22960" y="1188720"/>
            <a:ext cx="48463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B7285"/>
                </a:solidFill>
              </a:rPr>
              <a:t>Classifier limitations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22960" y="1600200"/>
            <a:ext cx="4937760" cy="1234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Source-specific cues remain possible.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Grad-CAM is qualitative, not causal.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Performance may change on unseen fake generators.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6400800" y="1188720"/>
            <a:ext cx="48463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7C3AED"/>
                </a:solidFill>
              </a:rPr>
              <a:t>Generator limitations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6400800" y="1600200"/>
            <a:ext cx="4937760" cy="1234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FID is useful but incomplete.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Final showcase is curated, not distribution-level evidence.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11827"/>
                </a:solidFill>
              </a:rPr>
              <a:t>• Compute budget affects DDPM and higher-resolution GAN results.</a:t>
            </a:r>
            <a:endParaRPr lang="en-US" sz="1550" dirty="0"/>
          </a:p>
        </p:txBody>
      </p:sp>
      <p:pic>
        <p:nvPicPr>
          <p:cNvPr id="9" name="Image 0" descr="/mnt/data/presentation_inputs/classifier/outputs/figures/04_source_holdou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6433" y="3657600"/>
            <a:ext cx="2845055" cy="1600200"/>
          </a:xfrm>
          <a:prstGeom prst="rect">
            <a:avLst/>
          </a:prstGeom>
        </p:spPr>
      </p:pic>
      <p:pic>
        <p:nvPicPr>
          <p:cNvPr id="10" name="Image 1" descr="/mnt/data/presentation_inputs/generator/outputs/samples/final_showcase/phase5_top3_panel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839" y="3474720"/>
            <a:ext cx="1547123" cy="210312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111827"/>
                </a:solidFill>
              </a:rPr>
              <a:t>The strongest results still need careful interpretation outside the provided test setting.</a:t>
            </a:r>
            <a:endParaRPr lang="en-US" sz="1400" dirty="0"/>
          </a:p>
        </p:txBody>
      </p:sp>
      <p:sp>
        <p:nvSpPr>
          <p:cNvPr id="12" name="Text 8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43</a:t>
            </a:r>
            <a:endParaRPr lang="en-US" sz="850" dirty="0"/>
          </a:p>
        </p:txBody>
      </p:sp>
      <p:sp>
        <p:nvSpPr>
          <p:cNvPr id="13" name="Shape 9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111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11827"/>
          </a:solidFill>
          <a:ln w="12700">
            <a:solidFill>
              <a:srgbClr val="111827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777240" y="594360"/>
            <a:ext cx="10607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C9A227"/>
                </a:solidFill>
              </a:rPr>
              <a:t>Closing takeaway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1234440" y="1965960"/>
            <a:ext cx="9784080" cy="10058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algn="ctr" indent="0" marL="0">
              <a:buNone/>
            </a:pPr>
            <a:r>
              <a:rPr lang="en-US" sz="33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Careful preprocessing and controlled ablations are as important as model choice.</a:t>
            </a:r>
            <a:endParaRPr lang="en-US" sz="3300" dirty="0"/>
          </a:p>
        </p:txBody>
      </p:sp>
      <p:sp>
        <p:nvSpPr>
          <p:cNvPr id="5" name="Text 3"/>
          <p:cNvSpPr/>
          <p:nvPr/>
        </p:nvSpPr>
        <p:spPr>
          <a:xfrm>
            <a:off x="1737360" y="3429000"/>
            <a:ext cx="8778240" cy="6858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800" dirty="0">
                <a:solidFill>
                  <a:srgbClr val="CBD5E1"/>
                </a:solidFill>
              </a:rPr>
              <a:t>The classifier becomes reliable through stronger pretrained backbones and scaling, while the generator reaches best quality through the DDPM branch.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4480560" y="5212080"/>
            <a:ext cx="32004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3000" b="1" dirty="0">
                <a:solidFill>
                  <a:srgbClr val="C9A227"/>
                </a:solidFill>
              </a:rPr>
              <a:t>Questions?</a:t>
            </a:r>
            <a:endParaRPr lang="en-US" sz="3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Classifier goal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2103120" y="2423160"/>
            <a:ext cx="2514600" cy="0"/>
          </a:xfrm>
          <a:prstGeom prst="line">
            <a:avLst/>
          </a:prstGeom>
          <a:noFill/>
          <a:ln w="16510">
            <a:solidFill>
              <a:srgbClr val="0B7285"/>
            </a:solidFill>
            <a:prstDash val="solid"/>
            <a:headEnd type="none"/>
            <a:tailEnd type="triangle"/>
          </a:ln>
        </p:spPr>
      </p:sp>
      <p:sp>
        <p:nvSpPr>
          <p:cNvPr id="6" name="Shape 4"/>
          <p:cNvSpPr/>
          <p:nvPr/>
        </p:nvSpPr>
        <p:spPr>
          <a:xfrm>
            <a:off x="2103120" y="4160520"/>
            <a:ext cx="2514600" cy="0"/>
          </a:xfrm>
          <a:prstGeom prst="line">
            <a:avLst/>
          </a:prstGeom>
          <a:noFill/>
          <a:ln w="16510">
            <a:solidFill>
              <a:srgbClr val="0B7285"/>
            </a:solidFill>
            <a:prstDash val="solid"/>
            <a:headEnd type="none"/>
            <a:tailEnd type="triangle"/>
          </a:ln>
        </p:spPr>
      </p:sp>
      <p:sp>
        <p:nvSpPr>
          <p:cNvPr id="7" name="Shape 5"/>
          <p:cNvSpPr/>
          <p:nvPr/>
        </p:nvSpPr>
        <p:spPr>
          <a:xfrm>
            <a:off x="7269480" y="3291840"/>
            <a:ext cx="2011680" cy="0"/>
          </a:xfrm>
          <a:prstGeom prst="line">
            <a:avLst/>
          </a:prstGeom>
          <a:noFill/>
          <a:ln w="16510">
            <a:solidFill>
              <a:srgbClr val="0B7285"/>
            </a:solidFill>
            <a:prstDash val="solid"/>
            <a:headEnd type="none"/>
            <a:tailEnd type="triangle"/>
          </a:ln>
        </p:spPr>
      </p:sp>
      <p:sp>
        <p:nvSpPr>
          <p:cNvPr id="8" name="Shape 6"/>
          <p:cNvSpPr/>
          <p:nvPr/>
        </p:nvSpPr>
        <p:spPr>
          <a:xfrm>
            <a:off x="822960" y="1920240"/>
            <a:ext cx="1737360" cy="1005840"/>
          </a:xfrm>
          <a:prstGeom prst="roundRect">
            <a:avLst>
              <a:gd name="adj" fmla="val 7273"/>
            </a:avLst>
          </a:prstGeom>
          <a:solidFill>
            <a:srgbClr val="E0F2FE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877824" y="1956816"/>
            <a:ext cx="1627632" cy="9326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0B7285"/>
                </a:solidFill>
              </a:rPr>
              <a:t>wiki</a:t>
            </a:r>
            <a:endParaRPr lang="en-US" sz="1800" dirty="0"/>
          </a:p>
          <a:p>
            <a:pPr algn="ctr" indent="0" marL="0">
              <a:buNone/>
            </a:pPr>
            <a:r>
              <a:rPr lang="en-US" sz="1800" b="1" dirty="0">
                <a:solidFill>
                  <a:srgbClr val="0B7285"/>
                </a:solidFill>
              </a:rPr>
              <a:t>real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822960" y="3429000"/>
            <a:ext cx="1737360" cy="1463040"/>
          </a:xfrm>
          <a:prstGeom prst="roundRect">
            <a:avLst>
              <a:gd name="adj" fmla="val 5000"/>
            </a:avLst>
          </a:prstGeom>
          <a:solidFill>
            <a:srgbClr val="CCFBF1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877824" y="3465576"/>
            <a:ext cx="1627632" cy="13898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7285"/>
                </a:solidFill>
              </a:rPr>
              <a:t>inpainting</a:t>
            </a:r>
            <a:endParaRPr lang="en-US" sz="1600" dirty="0"/>
          </a:p>
          <a:p>
            <a:pPr algn="ctr" indent="0" marL="0">
              <a:buNone/>
            </a:pPr>
            <a:r>
              <a:rPr lang="en-US" sz="1600" b="1" dirty="0">
                <a:solidFill>
                  <a:srgbClr val="0B7285"/>
                </a:solidFill>
              </a:rPr>
              <a:t>text2img</a:t>
            </a:r>
            <a:endParaRPr lang="en-US" sz="1600" dirty="0"/>
          </a:p>
          <a:p>
            <a:pPr algn="ctr" indent="0" marL="0">
              <a:buNone/>
            </a:pPr>
            <a:r>
              <a:rPr lang="en-US" sz="1600" b="1" dirty="0">
                <a:solidFill>
                  <a:srgbClr val="0B7285"/>
                </a:solidFill>
              </a:rPr>
              <a:t>insight</a:t>
            </a:r>
            <a:endParaRPr lang="en-US" sz="1600" dirty="0"/>
          </a:p>
          <a:p>
            <a:pPr algn="ctr" indent="0" marL="0">
              <a:buNone/>
            </a:pPr>
            <a:r>
              <a:rPr lang="en-US" sz="1600" b="1" dirty="0">
                <a:solidFill>
                  <a:srgbClr val="0B7285"/>
                </a:solidFill>
              </a:rPr>
              <a:t>fake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4617720" y="2743200"/>
            <a:ext cx="2651760" cy="1097280"/>
          </a:xfrm>
          <a:prstGeom prst="roundRect">
            <a:avLst>
              <a:gd name="adj" fmla="val 6667"/>
            </a:avLst>
          </a:prstGeom>
          <a:solidFill>
            <a:srgbClr val="FFFFFF"/>
          </a:solidFill>
          <a:ln w="10160">
            <a:solidFill>
              <a:srgbClr val="CBD5E1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4672584" y="2779776"/>
            <a:ext cx="2542032" cy="10241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111827"/>
                </a:solidFill>
              </a:rPr>
              <a:t>Binary classifier</a:t>
            </a:r>
            <a:endParaRPr lang="en-US" sz="2000" dirty="0"/>
          </a:p>
        </p:txBody>
      </p:sp>
      <p:sp>
        <p:nvSpPr>
          <p:cNvPr id="14" name="Shape 12"/>
          <p:cNvSpPr/>
          <p:nvPr/>
        </p:nvSpPr>
        <p:spPr>
          <a:xfrm>
            <a:off x="9281160" y="2743200"/>
            <a:ext cx="1965960" cy="1097280"/>
          </a:xfrm>
          <a:prstGeom prst="roundRect">
            <a:avLst>
              <a:gd name="adj" fmla="val 6667"/>
            </a:avLst>
          </a:prstGeom>
          <a:solidFill>
            <a:srgbClr val="CCFBF1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9336024" y="2779776"/>
            <a:ext cx="1856232" cy="10241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0B7285"/>
                </a:solidFill>
              </a:rPr>
              <a:t>Decision</a:t>
            </a:r>
            <a:endParaRPr lang="en-US" sz="1700" dirty="0"/>
          </a:p>
          <a:p>
            <a:pPr algn="ctr" indent="0" marL="0">
              <a:buNone/>
            </a:pPr>
            <a:r>
              <a:rPr lang="en-US" sz="1700" b="1" dirty="0">
                <a:solidFill>
                  <a:srgbClr val="0B7285"/>
                </a:solidFill>
              </a:rPr>
              <a:t>real or fake</a:t>
            </a:r>
            <a:endParaRPr lang="en-US" sz="1700" dirty="0"/>
          </a:p>
        </p:txBody>
      </p:sp>
      <p:sp>
        <p:nvSpPr>
          <p:cNvPr id="16" name="Text 14"/>
          <p:cNvSpPr/>
          <p:nvPr/>
        </p:nvSpPr>
        <p:spPr>
          <a:xfrm>
            <a:off x="868680" y="5303520"/>
            <a:ext cx="10424160" cy="67665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Goal: classify face images as real or fake.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Challenge: avoid shortcuts from dimensions, color, background, or source-specific artifacts.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Success means strong global metrics plus honest source-wise diagnostics.</a:t>
            </a:r>
            <a:endParaRPr lang="en-US" sz="1500" dirty="0"/>
          </a:p>
        </p:txBody>
      </p:sp>
      <p:sp>
        <p:nvSpPr>
          <p:cNvPr id="17" name="Text 15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The hard problem is not only accuracy; it is avoiding shortcut evidence.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5</a:t>
            </a:r>
            <a:endParaRPr lang="en-US" sz="850" dirty="0"/>
          </a:p>
        </p:txBody>
      </p:sp>
      <p:sp>
        <p:nvSpPr>
          <p:cNvPr id="19" name="Shape 17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Dataset discovery exposes shortcut risks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pic>
        <p:nvPicPr>
          <p:cNvPr id="5" name="Image 0" descr="/mnt/data/presentation_inputs/classifier/outputs/figures/01_dataset_compositio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360" y="1184442"/>
            <a:ext cx="3749040" cy="1334436"/>
          </a:xfrm>
          <a:prstGeom prst="rect">
            <a:avLst/>
          </a:prstGeom>
        </p:spPr>
      </p:pic>
      <p:pic>
        <p:nvPicPr>
          <p:cNvPr id="6" name="Image 1" descr="/mnt/data/presentation_inputs/classifier/outputs/figures/01_source_samples.png">    </p:cNvPr>
          <p:cNvPicPr>
            <a:picLocks noChangeAspect="1"/>
          </p:cNvPicPr>
          <p:nvPr/>
        </p:nvPicPr>
        <p:blipFill>
          <a:blip r:embed="rId2"/>
          <a:srcRect l="3000" r="8173" t="3000" b="7000"/>
          <a:stretch/>
        </p:blipFill>
        <p:spPr>
          <a:xfrm>
            <a:off x="594360" y="2788920"/>
            <a:ext cx="3749040" cy="23317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892040" y="1143000"/>
            <a:ext cx="27432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0B7285"/>
                </a:solidFill>
              </a:rPr>
              <a:t>EDA purpose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4892040" y="1508760"/>
            <a:ext cx="3017520" cy="12801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11827"/>
                </a:solidFill>
              </a:rPr>
              <a:t>• Map sources to labels.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11827"/>
                </a:solidFill>
              </a:rPr>
              <a:t>• Check image dimensions and geometry.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11827"/>
                </a:solidFill>
              </a:rPr>
              <a:t>• Check color distributions.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11827"/>
                </a:solidFill>
              </a:rPr>
              <a:t>• Inspect identities and basenames.</a:t>
            </a:r>
            <a:endParaRPr lang="en-US" sz="1450" dirty="0"/>
          </a:p>
        </p:txBody>
      </p:sp>
      <p:sp>
        <p:nvSpPr>
          <p:cNvPr id="9" name="Text 5"/>
          <p:cNvSpPr/>
          <p:nvPr/>
        </p:nvSpPr>
        <p:spPr>
          <a:xfrm>
            <a:off x="8183880" y="1143000"/>
            <a:ext cx="27432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0B7285"/>
                </a:solidFill>
              </a:rPr>
              <a:t>Shortcut risks</a:t>
            </a:r>
            <a:endParaRPr lang="en-US" sz="1300" dirty="0"/>
          </a:p>
        </p:txBody>
      </p:sp>
      <p:sp>
        <p:nvSpPr>
          <p:cNvPr id="10" name="Shape 6"/>
          <p:cNvSpPr/>
          <p:nvPr/>
        </p:nvSpPr>
        <p:spPr>
          <a:xfrm>
            <a:off x="8138160" y="1600200"/>
            <a:ext cx="2834640" cy="566928"/>
          </a:xfrm>
          <a:prstGeom prst="roundRect">
            <a:avLst>
              <a:gd name="adj" fmla="val 12903"/>
            </a:avLst>
          </a:prstGeom>
          <a:solidFill>
            <a:srgbClr val="E0F2FE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8193024" y="1636776"/>
            <a:ext cx="2724912" cy="49377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B7285"/>
                </a:solidFill>
              </a:rPr>
              <a:t>Geometry</a:t>
            </a:r>
            <a:endParaRPr lang="en-US" sz="1500" dirty="0"/>
          </a:p>
        </p:txBody>
      </p:sp>
      <p:sp>
        <p:nvSpPr>
          <p:cNvPr id="12" name="Shape 8"/>
          <p:cNvSpPr/>
          <p:nvPr/>
        </p:nvSpPr>
        <p:spPr>
          <a:xfrm>
            <a:off x="8138160" y="2331720"/>
            <a:ext cx="2834640" cy="566928"/>
          </a:xfrm>
          <a:prstGeom prst="roundRect">
            <a:avLst>
              <a:gd name="adj" fmla="val 12903"/>
            </a:avLst>
          </a:prstGeom>
          <a:solidFill>
            <a:srgbClr val="E0F2FE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8193024" y="2368296"/>
            <a:ext cx="2724912" cy="49377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B7285"/>
                </a:solidFill>
              </a:rPr>
              <a:t>Color distribution</a:t>
            </a:r>
            <a:endParaRPr lang="en-US" sz="1500" dirty="0"/>
          </a:p>
        </p:txBody>
      </p:sp>
      <p:sp>
        <p:nvSpPr>
          <p:cNvPr id="14" name="Shape 10"/>
          <p:cNvSpPr/>
          <p:nvPr/>
        </p:nvSpPr>
        <p:spPr>
          <a:xfrm>
            <a:off x="8138160" y="3063240"/>
            <a:ext cx="2834640" cy="566928"/>
          </a:xfrm>
          <a:prstGeom prst="roundRect">
            <a:avLst>
              <a:gd name="adj" fmla="val 12903"/>
            </a:avLst>
          </a:prstGeom>
          <a:solidFill>
            <a:srgbClr val="E0F2FE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8193024" y="3099816"/>
            <a:ext cx="2724912" cy="49377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Identity / basename leakage</a:t>
            </a:r>
            <a:endParaRPr lang="en-US" sz="1400" dirty="0"/>
          </a:p>
        </p:txBody>
      </p:sp>
      <p:pic>
        <p:nvPicPr>
          <p:cNvPr id="16" name="Image 2" descr="/mnt/data/presentation_inputs/classifier/outputs/figures/01_dimension_profile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040" y="4005032"/>
            <a:ext cx="3063240" cy="1088215"/>
          </a:xfrm>
          <a:prstGeom prst="rect">
            <a:avLst/>
          </a:prstGeom>
        </p:spPr>
      </p:pic>
      <p:pic>
        <p:nvPicPr>
          <p:cNvPr id="17" name="Image 3" descr="/mnt/data/presentation_inputs/classifier/outputs/figures/01_color_profile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880" y="4005032"/>
            <a:ext cx="3063240" cy="108821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EDA identifies possible shortcuts before model training begins.</a:t>
            </a:r>
            <a:endParaRPr lang="en-US" sz="1400" dirty="0"/>
          </a:p>
        </p:txBody>
      </p:sp>
      <p:sp>
        <p:nvSpPr>
          <p:cNvPr id="19" name="Text 13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6</a:t>
            </a:r>
            <a:endParaRPr lang="en-US" sz="850" dirty="0"/>
          </a:p>
        </p:txBody>
      </p:sp>
      <p:sp>
        <p:nvSpPr>
          <p:cNvPr id="20" name="Shape 14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Preprocessing strategy controls the evidence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2194560" y="1828800"/>
            <a:ext cx="777240" cy="0"/>
          </a:xfrm>
          <a:prstGeom prst="line">
            <a:avLst/>
          </a:prstGeom>
          <a:noFill/>
          <a:ln w="16510">
            <a:solidFill>
              <a:srgbClr val="0B7285"/>
            </a:solidFill>
            <a:prstDash val="solid"/>
            <a:headEnd type="none"/>
            <a:tailEnd type="triangle"/>
          </a:ln>
        </p:spPr>
      </p:sp>
      <p:sp>
        <p:nvSpPr>
          <p:cNvPr id="6" name="Shape 4"/>
          <p:cNvSpPr/>
          <p:nvPr/>
        </p:nvSpPr>
        <p:spPr>
          <a:xfrm>
            <a:off x="4800600" y="1828800"/>
            <a:ext cx="685800" cy="0"/>
          </a:xfrm>
          <a:prstGeom prst="line">
            <a:avLst/>
          </a:prstGeom>
          <a:noFill/>
          <a:ln w="16510">
            <a:solidFill>
              <a:srgbClr val="0B7285"/>
            </a:solidFill>
            <a:prstDash val="solid"/>
            <a:headEnd type="none"/>
            <a:tailEnd type="triangle"/>
          </a:ln>
        </p:spPr>
      </p:sp>
      <p:sp>
        <p:nvSpPr>
          <p:cNvPr id="7" name="Shape 5"/>
          <p:cNvSpPr/>
          <p:nvPr/>
        </p:nvSpPr>
        <p:spPr>
          <a:xfrm>
            <a:off x="7315200" y="1828800"/>
            <a:ext cx="685800" cy="0"/>
          </a:xfrm>
          <a:prstGeom prst="line">
            <a:avLst/>
          </a:prstGeom>
          <a:noFill/>
          <a:ln w="16510">
            <a:solidFill>
              <a:srgbClr val="0B7285"/>
            </a:solidFill>
            <a:prstDash val="solid"/>
            <a:headEnd type="none"/>
            <a:tailEnd type="triangle"/>
          </a:ln>
        </p:spPr>
      </p:sp>
      <p:sp>
        <p:nvSpPr>
          <p:cNvPr id="8" name="Shape 6"/>
          <p:cNvSpPr/>
          <p:nvPr/>
        </p:nvSpPr>
        <p:spPr>
          <a:xfrm>
            <a:off x="9601200" y="1828800"/>
            <a:ext cx="640080" cy="0"/>
          </a:xfrm>
          <a:prstGeom prst="line">
            <a:avLst/>
          </a:prstGeom>
          <a:noFill/>
          <a:ln w="16510">
            <a:solidFill>
              <a:srgbClr val="0B7285"/>
            </a:solidFill>
            <a:prstDash val="solid"/>
            <a:headEnd type="none"/>
            <a:tailEnd type="triangle"/>
          </a:ln>
        </p:spPr>
      </p:sp>
      <p:sp>
        <p:nvSpPr>
          <p:cNvPr id="9" name="Shape 7"/>
          <p:cNvSpPr/>
          <p:nvPr/>
        </p:nvSpPr>
        <p:spPr>
          <a:xfrm>
            <a:off x="822960" y="1417320"/>
            <a:ext cx="1554480" cy="822960"/>
          </a:xfrm>
          <a:prstGeom prst="roundRect">
            <a:avLst>
              <a:gd name="adj" fmla="val 8889"/>
            </a:avLst>
          </a:prstGeom>
          <a:solidFill>
            <a:srgbClr val="FFFFFF"/>
          </a:solidFill>
          <a:ln w="10160">
            <a:solidFill>
              <a:srgbClr val="CBD5E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77824" y="1453896"/>
            <a:ext cx="1444752" cy="7498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111827"/>
                </a:solidFill>
              </a:rPr>
              <a:t>raw image</a:t>
            </a:r>
            <a:endParaRPr lang="en-US" sz="1500" dirty="0"/>
          </a:p>
        </p:txBody>
      </p:sp>
      <p:sp>
        <p:nvSpPr>
          <p:cNvPr id="11" name="Shape 9"/>
          <p:cNvSpPr/>
          <p:nvPr/>
        </p:nvSpPr>
        <p:spPr>
          <a:xfrm>
            <a:off x="2971800" y="1417320"/>
            <a:ext cx="1828800" cy="822960"/>
          </a:xfrm>
          <a:prstGeom prst="roundRect">
            <a:avLst>
              <a:gd name="adj" fmla="val 8889"/>
            </a:avLst>
          </a:prstGeom>
          <a:solidFill>
            <a:srgbClr val="E0F2FE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3026664" y="1453896"/>
            <a:ext cx="1719072" cy="7498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B7285"/>
                </a:solidFill>
              </a:rPr>
              <a:t>square crop</a:t>
            </a:r>
            <a:endParaRPr lang="en-US" sz="1500" dirty="0"/>
          </a:p>
          <a:p>
            <a:pPr algn="ctr" indent="0" marL="0">
              <a:buNone/>
            </a:pPr>
            <a:r>
              <a:rPr lang="en-US" sz="1500" b="1" dirty="0">
                <a:solidFill>
                  <a:srgbClr val="0B7285"/>
                </a:solidFill>
              </a:rPr>
              <a:t>resize</a:t>
            </a:r>
            <a:endParaRPr lang="en-US" sz="1500" dirty="0"/>
          </a:p>
        </p:txBody>
      </p:sp>
      <p:sp>
        <p:nvSpPr>
          <p:cNvPr id="13" name="Shape 11"/>
          <p:cNvSpPr/>
          <p:nvPr/>
        </p:nvSpPr>
        <p:spPr>
          <a:xfrm>
            <a:off x="5486400" y="1417320"/>
            <a:ext cx="1737360" cy="822960"/>
          </a:xfrm>
          <a:prstGeom prst="roundRect">
            <a:avLst>
              <a:gd name="adj" fmla="val 8889"/>
            </a:avLst>
          </a:prstGeom>
          <a:solidFill>
            <a:srgbClr val="CCFBF1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5541264" y="1453896"/>
            <a:ext cx="1627632" cy="7498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B7285"/>
                </a:solidFill>
              </a:rPr>
              <a:t>optional</a:t>
            </a:r>
            <a:endParaRPr lang="en-US" sz="1500" dirty="0"/>
          </a:p>
          <a:p>
            <a:pPr algn="ctr" indent="0" marL="0">
              <a:buNone/>
            </a:pPr>
            <a:r>
              <a:rPr lang="en-US" sz="1500" b="1" dirty="0">
                <a:solidFill>
                  <a:srgbClr val="0B7285"/>
                </a:solidFill>
              </a:rPr>
              <a:t>facecrop</a:t>
            </a:r>
            <a:endParaRPr lang="en-US" sz="1500" dirty="0"/>
          </a:p>
        </p:txBody>
      </p:sp>
      <p:sp>
        <p:nvSpPr>
          <p:cNvPr id="15" name="Shape 13"/>
          <p:cNvSpPr/>
          <p:nvPr/>
        </p:nvSpPr>
        <p:spPr>
          <a:xfrm>
            <a:off x="8001000" y="1417320"/>
            <a:ext cx="1737360" cy="822960"/>
          </a:xfrm>
          <a:prstGeom prst="roundRect">
            <a:avLst>
              <a:gd name="adj" fmla="val 8889"/>
            </a:avLst>
          </a:prstGeom>
          <a:solidFill>
            <a:srgbClr val="CCFBF1"/>
          </a:solidFill>
          <a:ln w="10160">
            <a:solidFill>
              <a:srgbClr val="FFFFF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055864" y="1453896"/>
            <a:ext cx="1627632" cy="7498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train-only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augmentation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10241280" y="1417320"/>
            <a:ext cx="1463040" cy="822960"/>
          </a:xfrm>
          <a:prstGeom prst="roundRect">
            <a:avLst>
              <a:gd name="adj" fmla="val 8889"/>
            </a:avLst>
          </a:prstGeom>
          <a:solidFill>
            <a:srgbClr val="FFFFFF"/>
          </a:solidFill>
          <a:ln w="10160">
            <a:solidFill>
              <a:srgbClr val="CBD5E1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10296144" y="1453896"/>
            <a:ext cx="1353312" cy="7498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111827"/>
                </a:solidFill>
              </a:rPr>
              <a:t>normalized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111827"/>
                </a:solidFill>
              </a:rPr>
              <a:t>tensor</a:t>
            </a:r>
            <a:endParaRPr lang="en-US" sz="1400" dirty="0"/>
          </a:p>
        </p:txBody>
      </p:sp>
      <p:pic>
        <p:nvPicPr>
          <p:cNvPr id="19" name="Image 0" descr="/mnt/data/presentation_inputs/classifier/outputs/figures/02_square_crop_resiz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1507" y="2743200"/>
            <a:ext cx="1180427" cy="2423160"/>
          </a:xfrm>
          <a:prstGeom prst="rect">
            <a:avLst/>
          </a:prstGeom>
        </p:spPr>
      </p:pic>
      <p:pic>
        <p:nvPicPr>
          <p:cNvPr id="20" name="Image 1" descr="/mnt/data/presentation_inputs/classifier/outputs/figures/02_facecrop_preview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364" y="2743200"/>
            <a:ext cx="1791031" cy="2423160"/>
          </a:xfrm>
          <a:prstGeom prst="rect">
            <a:avLst/>
          </a:prstGeom>
        </p:spPr>
      </p:pic>
      <p:pic>
        <p:nvPicPr>
          <p:cNvPr id="21" name="Image 2" descr="/mnt/data/presentation_inputs/classifier/outputs/figures/02_eval_vs_train_transform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0" y="3517218"/>
            <a:ext cx="3383280" cy="875125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Facecrop is a source-of-evidence decision, not just a cosmetic step.</a:t>
            </a:r>
            <a:endParaRPr lang="en-US" sz="1400" dirty="0"/>
          </a:p>
        </p:txBody>
      </p:sp>
      <p:sp>
        <p:nvSpPr>
          <p:cNvPr id="23" name="Text 18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7</a:t>
            </a:r>
            <a:endParaRPr lang="en-US" sz="850" dirty="0"/>
          </a:p>
        </p:txBody>
      </p:sp>
      <p:sp>
        <p:nvSpPr>
          <p:cNvPr id="24" name="Shape 19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Augmentation helps only if it preserves useful cues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pic>
        <p:nvPicPr>
          <p:cNvPr id="5" name="Image 0" descr="/mnt/data/presentation_inputs/classifier/outputs/figures/02_augmentation_gallery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" y="1175812"/>
            <a:ext cx="5394960" cy="2311816"/>
          </a:xfrm>
          <a:prstGeom prst="rect">
            <a:avLst/>
          </a:prstGeom>
        </p:spPr>
      </p:pic>
      <p:pic>
        <p:nvPicPr>
          <p:cNvPr id="6" name="Image 1" descr="/mnt/data/presentation_inputs/classifier/outputs/figures/02_facecrop_augmentation_examples.png">    </p:cNvPr>
          <p:cNvPicPr>
            <a:picLocks noChangeAspect="1"/>
          </p:cNvPicPr>
          <p:nvPr/>
        </p:nvPicPr>
        <p:blipFill>
          <a:blip r:embed="rId2"/>
          <a:srcRect l="2000" r="-4679" t="4000" b="54000"/>
          <a:stretch/>
        </p:blipFill>
        <p:spPr>
          <a:xfrm>
            <a:off x="731520" y="3749040"/>
            <a:ext cx="5394960" cy="169164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675120" y="1143000"/>
            <a:ext cx="22402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0B7285"/>
                </a:solidFill>
              </a:rPr>
              <a:t>Tested transformations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6720840" y="1508760"/>
            <a:ext cx="2194560" cy="27432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flip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rotation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color jitter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grayscale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blur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JPEG recompression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random erase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111827"/>
                </a:solidFill>
              </a:rPr>
              <a:t>• Gaussian noise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9372600" y="1143000"/>
            <a:ext cx="173736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0B7285"/>
                </a:solidFill>
              </a:rPr>
              <a:t>Risk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9372600" y="1508760"/>
            <a:ext cx="1965960" cy="2194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• Too much augmentation can remove fake cues.</a:t>
            </a:r>
            <a:endParaRPr lang="en-US" sz="1400" dirty="0"/>
          </a:p>
          <a:p>
            <a:pPr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• Small models can be over-regularized.</a:t>
            </a:r>
            <a:endParaRPr lang="en-US" sz="1400" dirty="0"/>
          </a:p>
          <a:p>
            <a:pPr indent="0" marL="0">
              <a:buNone/>
            </a:pPr>
            <a:r>
              <a:rPr lang="en-US" sz="1400" dirty="0">
                <a:solidFill>
                  <a:srgbClr val="111827"/>
                </a:solidFill>
              </a:rPr>
              <a:t>• Validation/test must avoid stochastic transforms.</a:t>
            </a:r>
            <a:endParaRPr lang="en-US" sz="1400" dirty="0"/>
          </a:p>
        </p:txBody>
      </p:sp>
      <p:sp>
        <p:nvSpPr>
          <p:cNvPr id="11" name="Text 7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Augmentation is evaluated as an ablation, not assumed to help.</a:t>
            </a:r>
            <a:endParaRPr lang="en-US" sz="1400" dirty="0"/>
          </a:p>
        </p:txBody>
      </p:sp>
      <p:sp>
        <p:nvSpPr>
          <p:cNvPr id="12" name="Text 8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8</a:t>
            </a:r>
            <a:endParaRPr lang="en-US" sz="850" dirty="0"/>
          </a:p>
        </p:txBody>
      </p:sp>
      <p:sp>
        <p:nvSpPr>
          <p:cNvPr id="13" name="Shape 9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7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37744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1182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1 establishes controlled baselines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9235440" y="320040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50" b="1" dirty="0">
                <a:solidFill>
                  <a:srgbClr val="0B7285"/>
                </a:solidFill>
              </a:rPr>
              <a:t>Part I - Classifier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841248"/>
            <a:ext cx="11155680" cy="0"/>
          </a:xfrm>
          <a:prstGeom prst="line">
            <a:avLst/>
          </a:prstGeom>
          <a:noFill/>
          <a:ln w="15240">
            <a:solidFill>
              <a:srgbClr val="0B728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31520" y="1234440"/>
            <a:ext cx="1188720" cy="48768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68096" y="1266444"/>
            <a:ext cx="1115568" cy="4236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Model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1920240" y="1234440"/>
            <a:ext cx="1188720" cy="48768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956816" y="1266444"/>
            <a:ext cx="1115568" cy="4236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AUC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108960" y="1234440"/>
            <a:ext cx="1188720" cy="48768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145536" y="1266444"/>
            <a:ext cx="1115568" cy="4236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Accuracy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297680" y="1234440"/>
            <a:ext cx="1188720" cy="487680"/>
          </a:xfrm>
          <a:prstGeom prst="rect">
            <a:avLst/>
          </a:prstGeom>
          <a:solidFill>
            <a:srgbClr val="0B7285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334256" y="1266444"/>
            <a:ext cx="1115568" cy="4236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F1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31520" y="1722120"/>
            <a:ext cx="1188720" cy="48768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68096" y="1754124"/>
            <a:ext cx="1115568" cy="4236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SimpleCNN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1920240" y="1722120"/>
            <a:ext cx="1188720" cy="48768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956816" y="1754124"/>
            <a:ext cx="1115568" cy="4236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0.7786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3108960" y="1722120"/>
            <a:ext cx="1188720" cy="48768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3145536" y="1754124"/>
            <a:ext cx="1115568" cy="4236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0.7039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4297680" y="1722120"/>
            <a:ext cx="1188720" cy="487680"/>
          </a:xfrm>
          <a:prstGeom prst="rect">
            <a:avLst/>
          </a:prstGeom>
          <a:solidFill>
            <a:srgbClr val="FFFFFF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4334256" y="1754124"/>
            <a:ext cx="1115568" cy="4236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0.7801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731520" y="2209800"/>
            <a:ext cx="1188720" cy="48768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68096" y="2241804"/>
            <a:ext cx="1115568" cy="4236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ResNet18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1920240" y="2209800"/>
            <a:ext cx="1188720" cy="48768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1956816" y="2241804"/>
            <a:ext cx="1115568" cy="4236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0.9366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3108960" y="2209800"/>
            <a:ext cx="1188720" cy="48768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145536" y="2241804"/>
            <a:ext cx="1115568" cy="4236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0.8650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4297680" y="2209800"/>
            <a:ext cx="1188720" cy="487680"/>
          </a:xfrm>
          <a:prstGeom prst="rect">
            <a:avLst/>
          </a:prstGeom>
          <a:solidFill>
            <a:srgbClr val="F9FAFB"/>
          </a:solidFill>
          <a:ln w="4445">
            <a:solidFill>
              <a:srgbClr val="CBD5E1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4334256" y="2241804"/>
            <a:ext cx="1115568" cy="4236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1600" dirty="0">
                <a:solidFill>
                  <a:srgbClr val="111827"/>
                </a:solidFill>
              </a:rPr>
              <a:t>0.9073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868680" y="3063240"/>
            <a:ext cx="448056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0B7285"/>
                </a:solidFill>
              </a:rPr>
              <a:t>Protocol</a:t>
            </a:r>
            <a:endParaRPr lang="en-US" sz="1300" dirty="0"/>
          </a:p>
        </p:txBody>
      </p:sp>
      <p:sp>
        <p:nvSpPr>
          <p:cNvPr id="30" name="Text 28"/>
          <p:cNvSpPr/>
          <p:nvPr/>
        </p:nvSpPr>
        <p:spPr>
          <a:xfrm>
            <a:off x="914400" y="3429000"/>
            <a:ext cx="4206240" cy="18288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11827"/>
                </a:solidFill>
              </a:rPr>
              <a:t>• seed 42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11827"/>
                </a:solidFill>
              </a:rPr>
              <a:t>• 5 folds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11827"/>
                </a:solidFill>
              </a:rPr>
              <a:t>• batch size 32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11827"/>
                </a:solidFill>
              </a:rPr>
              <a:t>• learning rate 1e-4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11827"/>
                </a:solidFill>
              </a:rPr>
              <a:t>• weight decay 1e-4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11827"/>
                </a:solidFill>
              </a:rPr>
              <a:t>• T_max 15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11827"/>
                </a:solidFill>
              </a:rPr>
              <a:t>• patience 5</a:t>
            </a:r>
            <a:endParaRPr lang="en-US" sz="1450" dirty="0"/>
          </a:p>
        </p:txBody>
      </p:sp>
      <p:pic>
        <p:nvPicPr>
          <p:cNvPr id="31" name="Image 0" descr="/mnt/data/presentation_inputs/classifier/outputs/figures/03_phase1_au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3766" y="1143000"/>
            <a:ext cx="3503188" cy="1965960"/>
          </a:xfrm>
          <a:prstGeom prst="rect">
            <a:avLst/>
          </a:prstGeom>
        </p:spPr>
      </p:pic>
      <p:pic>
        <p:nvPicPr>
          <p:cNvPr id="32" name="Image 1" descr="/mnt/data/presentation_inputs/classifier/outputs/figures/03_phase1_training_curves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880" y="3510959"/>
            <a:ext cx="5394960" cy="1756323"/>
          </a:xfrm>
          <a:prstGeom prst="rect">
            <a:avLst/>
          </a:prstGeom>
        </p:spPr>
      </p:pic>
      <p:sp>
        <p:nvSpPr>
          <p:cNvPr id="33" name="Text 29"/>
          <p:cNvSpPr/>
          <p:nvPr/>
        </p:nvSpPr>
        <p:spPr>
          <a:xfrm>
            <a:off x="658368" y="6080760"/>
            <a:ext cx="10881360" cy="31089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7285"/>
                </a:solidFill>
              </a:rPr>
              <a:t>Pretrained ResNet18 is a much stronger baseline than SimpleCNN.</a:t>
            </a:r>
            <a:endParaRPr lang="en-US" sz="1400" dirty="0"/>
          </a:p>
        </p:txBody>
      </p:sp>
      <p:sp>
        <p:nvSpPr>
          <p:cNvPr id="34" name="Text 30"/>
          <p:cNvSpPr/>
          <p:nvPr/>
        </p:nvSpPr>
        <p:spPr>
          <a:xfrm>
            <a:off x="11292840" y="6492240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4B5563"/>
                </a:solidFill>
              </a:rPr>
              <a:t>9</a:t>
            </a:r>
            <a:endParaRPr lang="en-US" sz="850" dirty="0"/>
          </a:p>
        </p:txBody>
      </p:sp>
      <p:sp>
        <p:nvSpPr>
          <p:cNvPr id="35" name="Shape 31"/>
          <p:cNvSpPr/>
          <p:nvPr/>
        </p:nvSpPr>
        <p:spPr>
          <a:xfrm>
            <a:off x="502920" y="6419088"/>
            <a:ext cx="11155680" cy="0"/>
          </a:xfrm>
          <a:prstGeom prst="line">
            <a:avLst/>
          </a:prstGeom>
          <a:noFill/>
          <a:ln w="6350">
            <a:solidFill>
              <a:srgbClr val="CBD5E1"/>
            </a:solidFill>
            <a:prstDash val="solid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University project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Real/Fake Face Classification and Synthetic Face Generation</dc:title>
  <dc:subject>Deep Learning project presentation</dc:subject>
  <dc:creator>OpenAI</dc:creator>
  <cp:lastModifiedBy>OpenAI</cp:lastModifiedBy>
  <cp:revision>1</cp:revision>
  <dcterms:created xsi:type="dcterms:W3CDTF">2026-05-12T18:59:56Z</dcterms:created>
  <dcterms:modified xsi:type="dcterms:W3CDTF">2026-05-12T18:59:56Z</dcterms:modified>
</cp:coreProperties>
</file>