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notesMasterIdLst>
    <p:notesMasterId r:id="rId47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50" Type="http://schemas.openxmlformats.org/officeDocument/2006/relationships/theme" Target="theme/theme1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Frame the project as two complementary goals.
Evidence: The split visual cues classifier evidence on the left side of the project and generated face samples on the right.
Conclusion: The deck tells one experimental story: detect fake faces and synthesize faces from a controlled data pipeline.
Transition: Move to the project map that connects the two parts.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Show Phase 2 as a set of design questions.
Evidence: The ranked AUC and augmentation delta figures summarize ablation evidence.
Conclusion: Each ablation should lead to a pipeline decision.
Transition: Next, summarize the decisions with their supporting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Convert Phase 2 ablations into explicit design decisions.
Evidence: The values are taken from Phase 1 and Phase 2 logs and figures.
Conclusion: The strongest practical preprocessing setting is 224x224 with facecrop and default/ImageNet normalization.
Transition: Next, make the source-holdout limitation explicit.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Highlight the most important negative classifier result.
Evidence: The holdout plot and pairwise AUCs show reduced performance on unseen fake source families.
Conclusion: The model may still rely on source-specific cues.
Transition: Next, use Grad-CAM to inspect where the model looks.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Explain the role and limits of Grad-CAM.
Evidence: The expanded facecrop panel is used as qualitative localization evidence.
Conclusion: It supports interpretability but cannot prove causal reliance on any pixel region.
Transition: Next, compare Grad-CAM behavior across phases.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Show interpretability as a story over time.
Evidence: The montage combines Grad-CAM panels from the baseline, 224x224, facecrop, augmentation, and holdout runs.
Conclusion: Preprocessing appears to localize attention more toward face regions; this does not eliminate holdout limitations.
Transition: Next, move from preprocessing to stronger pretrained model families.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Introduce Phase 3 as a family comparison after pipeline lock-in.
Evidence: The ranked AUC and balanced metric figures summarize the stronger pretrained backbones.
Conclusion: The goal is not only top AUC but practical balance across accuracy, F1, and errors.
Transition: Next, read the Phase 3 result table.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Summarize the Phase 3 winner decision.
Evidence: The table values are from the Phase 3 logs; confusion and stability figures provide supporting evidence.
Conclusion: ResNet50 is selected as the best practical model despite ConvNeXt-Tiny having marginally higher AUC.
Transition: Next, inspect whether stronger families improve source behavior.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Interpret Phase 3 through source behavior.
Evidence: Pairwise AUC and F1 heatmaps show how model families behave across fake sources.
Conclusion: The gap is reduced relative to earlier baselines, but the deck should not overclaim solved generalization.
Transition: Next, test whether more data improves the strongest families.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Introduce the scaling experiment.
Evidence: The global scaling and metric gains figures compare 50% and 100% data settings.
Conclusion: Scaling tests whether the chosen strong backbones still improve with additional data.
Transition: Next, summarize the 100% data results.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Report the final scaling metrics and decision.
Evidence: The table values are from Phase 4 logs; balanced metrics, confusion, and pairwise AUC figures support the decision.
Conclusion: All strong backbones benefit from scaling; ResNet50 has the best practical accuracy/F1 profile.
Transition: Next, state the final classifier recipe.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Show how the project branches into classifier and generator tracks.
Evidence: The slide uses the provided source grid and final generator showcase to connect inputs to outputs.
Conclusion: Both branches rely on controlled evidence, not isolated notebook summaries.
Transition: Next, state the three main research questions.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Close the classifier section with the selected recipe.
Evidence: The decision summarizes Phase 2 through Phase 4 evidence and the final Phase 4 metrics.
Conclusion: The classifier is strong but its source-generalization limitation remains explicit.
Transition: Transition to the generator branch, which follows a different phased structure.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Introduce the Part II - Generator section.
Evidence: The section divider separates the story into its major branch.
Conclusion: The next slides walk through controlled phases rather than notebook summaries.
Transition: Start with the goal and source structure.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Define the generator branch and its evidence.
Evidence: The final family grid montage previews the evidence used later.
Conclusion: The generator branch compares GAN, VAE, and DDPM recipes after pipeline selection.
Transition: Next, show the roadmap and the required fork structure.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Make the generator structure explicit.
Evidence: The diagram shows Phase 0 flowing to Phase 1, then forking into GAN, VAE, and DDPM branches before rejoining.
Conclusion: This prevents presenting the generator as disconnected notebook summaries.
Transition: Next, start with the Phase 0 sanity check.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Explain Phase 0 as a sanity check rather than a final comparison.
Evidence: The Phase 0 sample montage shows rough behavior for WGAN, VAE, and DDPM.
Conclusion: Because no FID is tracked, conclusions are based on loss behavior and rough grids only.
Transition: Next, show the failure modes that motivated pipeline fixes.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Make the negative baseline result visible.
Evidence: The saved Phase 0 grids show weak structure, blurriness, and noise depending on family.
Conclusion: The appropriate next decision is pipeline improvement, not model ranking.
Transition: Next, describe Phase 1 pipeline selection.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Explain how Phase 1 locks the data pipeline.
Evidence: The Phase 1 sample grids and logged FID@50 proxy support choosing aligned 64x64 crops.
Conclusion: The p1c_dcgan_full_aug FID@50 of 33.4 is reported as a Phase 1 proxy only.
Transition: Next, explain why alignment matters.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Explain the mechanistic reason for choosing alignment.
Evidence: The raw/full and aligned proxy outputs show the practical impact of data framing.
Conclusion: Alignment reduces nuisance variation and improves how capacity is used.
Transition: Next, show that the selected pipeline forks into three parallel branches.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Set the mental model for the parallel branch section.
Evidence: The three branch cards map model families to their experimental purpose.
Conclusion: Phases 2 through 4 are not sequential improvements of one model; they are parallel family explorations.
Transition: Start with the GAN branch.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Introduce the GAN branch progression.
Evidence: The branch moves from DCGAN to WGAN-GP, then adds spectral norm, GroupNorm, and attention before a 128x128 variant.
Conclusion: FID and visual progression show the stability package is the major improvement.
Transition: Next, report GAN branch metrics.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Define the presentation spine before the evidence.
Evidence: The three questions map directly to classifier reliability, source generalization, and generator quality versus cost.
Conclusion: Every later phase is interpreted as a decision point.
Transition: Enter the classifier branch first.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Make the GAN decision evidence explicit.
Evidence: The table values are from the Phase 2 analysis and logs; the line chart visualizes FID checkpoints.
Conclusion: The 128x128 variant did not beat the stabilized 64x64 recipe in this protocol.
Transition: Next, show the saved sample grids, including collapse.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Show that negative visual results remain part of the story.
Evidence: The montage includes saved outputs from early and stabilized GAN runs.
Conclusion: The gray grids represent actual collapse/weak outputs and should not be hidden.
Transition: Next, move to the VAE branch.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Introduce the VAE branch as a loss-composition study.
Evidence: The progression adds perceptual loss and then PatchGAN adversarial loss.
Conclusion: The purpose is to improve detail while retaining VAE stability and latent representation.
Transition: Next, report VAE branch metrics.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Report VAE branch metrics and interpretation.
Evidence: The table and FID progression are taken from Phase 3 analysis/logs.
Conclusion: The final VAE recipe is substantially improved but is not the best final-quality generator.
Transition: Next, inspect VAE samples and reconstructions.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Show qualitative evidence for the VAE branch.
Evidence: The montage includes prior samples and final reconstructions from the VAE progression.
Conclusion: VAE is fast and stable but the images remain smoother than GAN and DDPM.
Transition: Next, move to the DDPM branch.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Introduce DDPM as a schedule and prediction-target progression.
Evidence: The FID line chart and sample progression show improvements from linear/epsilon to cosine/v-prediction and wider U-Net.
Conclusion: The denoising target is the central improvement in this branch.
Transition: Next, report DDPM metrics.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Report DDPM branch metrics and selected recipe.
Evidence: The table and FID plot come from Phase 4 analysis/logs.
Conclusion: Cosine alone gives little change; v-prediction produces the large quality gain, and a wider backbone improves further.
Transition: Next, clarify how DDPM grids should be interpreted.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Prevent a common misinterpretation of DDPM sample grids.
Evidence: The saved checkpoint samples are stochastic reverse-diffusion outputs.
Conclusion: Unless fixed noise is explicitly stored, grids show new samples from the learned distribution.
Transition: Next, reunite the branches in the final family comparison.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Explain how the parallel branches reunite.
Evidence: The recipe cards define the final family representatives; the FID progression compares the final recipes.
Conclusion: This comparison is within the Phase 5 final protocol.
Transition: Next, compare quality and training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Report the final generator metrics and interpretation.
Evidence: Values are from Phase 5 logs: DDPM FID 19.0 in 667.1 minutes, GAN FID 22.0 in 316.9 minutes, and VAE FID 46.2 in 50.2 minutes.
Conclusion: The right model depends on whether the priority is quality, cost, or prototyping speed.
Transition: Next, visualize the quality/speed tradeoff and final grids.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Introduce the Part I - Classifier section.
Evidence: The section divider separates the story into its major branch.
Conclusion: The next slides walk through controlled phases rather than notebook summaries.
Transition: Start with the goal and source structure.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Combine final quantitative and qualitative generator evidence.
Evidence: The scatter plot uses Phase 5 FID and training time logs; the montage uses final comparison grids.
Conclusion: The visual and metric evidence support the same final ordering.
Transition: Next, explain the curated Phase 6 sample showcase.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Clarify how the final showcase was selected.
Evidence: The Phase 6 panel is the provided top-three panel selected by a deterministic visual-quality heuristic.
Conclusion: This is curation for presentation, not a distribution-level metric.
Transition: Next, close the generator section and combine conclusions.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Synthesize the two major parts.
Evidence: The classifier and generator cards summarize the experimental findings from their respective phases.
Conclusion: Both branches show that preprocessing and controlled ablations matter as much as model family.
Transition: Next, list the final decisions.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State the final project outputs in one compact table.
Evidence: The classifier decision uses Phase 4 metrics; the generator decision uses Phase 5 FID/time and Phase 6 showcase evidence.
Conclusion: The table keeps limitations attached to the decisions.
Transition: Next, be explicit about limitations.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Close with explicit limitations to avoid overclaiming.
Evidence: The slide lists classifier and generator limitations that were visible in the provided analyses.
Conclusion: Limitations are part of the final interpretation and not hidden negative results.
Transition: Next, end with the single project takeaway.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End with the core project message.
Evidence: The final takeaway combines the classifier and generator branches without adding new evidence.
Conclusion: The project is best understood as controlled experimentation leading to decisions.
Transition: Invite questions.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Define the classification task and the sources involved.
Evidence: The source mapping is from the EDA and the provided sample grid.
Conclusion: The main risk is shortcut learning across source-specific artifacts.
Transition: Next, use EDA to reveal dataset composition and possible shortcuts.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Show that EDA is an experimental control step.
Evidence: Composition, dimension, and color plots expose ways a classifier could use non-semantic artifacts.
Conclusion: EDA motivates strict preprocessing and source-aware evaluation.
Transition: Next, specify the preprocessing strategy that reduces these risks.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Explain the preprocessing logic and why train and evaluation paths differ.
Evidence: The preprocessing figures show crop/resize, train/eval differences, and augmentation examples.
Conclusion: Augmentation is a robustness tool, but its value must be proven empirically.
Transition: Next, establish the controlled Phase 1 baseline.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Set the first controlled comparison and its training protocol.
Evidence: The table and Phase 1 plots come from the Phase 1 analysis and logs.
Conclusion: ResNet18 dominates SimpleCNN on AUC, accuracy, and F1.
Transition: Next, interpret why that baseline changes error behavior.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Interpret the Phase 1 plots rather than just report metrics.
Evidence: Training curves and confusion matrices show faster convergence and better balanced errors for ResNet18.
Conclusion: The ablation chapter should therefore use ResNet18 as the main controlled reference.
Transition: Next, ask which preprocessing decisions further improve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image" Target="../media/image-25-2.png"/><Relationship Id="rId3" Type="http://schemas.openxmlformats.org/officeDocument/2006/relationships/image" Target="../media/image-25-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image" Target="../media/image-26-2.png"/><Relationship Id="rId3" Type="http://schemas.openxmlformats.org/officeDocument/2006/relationships/image" Target="../media/image-26-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image" Target="../media/image-27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image" Target="../media/image-29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2-1.png"/><Relationship Id="rId2" Type="http://schemas.openxmlformats.org/officeDocument/2006/relationships/image" Target="../media/image-32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3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4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5-1.png"/><Relationship Id="rId2" Type="http://schemas.openxmlformats.org/officeDocument/2006/relationships/image" Target="../media/image-35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6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7-1.png"/><Relationship Id="rId2" Type="http://schemas.openxmlformats.org/officeDocument/2006/relationships/image" Target="../media/image-37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8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0-1.png"/><Relationship Id="rId2" Type="http://schemas.openxmlformats.org/officeDocument/2006/relationships/image" Target="../media/image-40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3-1.png"/><Relationship Id="rId2" Type="http://schemas.openxmlformats.org/officeDocument/2006/relationships/image" Target="../media/image-43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172200" y="274320"/>
            <a:ext cx="5486400" cy="6080760"/>
          </a:xfrm>
          <a:prstGeom prst="roundRect">
            <a:avLst>
              <a:gd name="adj" fmla="val 1333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3" name="Image 0" descr="/mnt/data/presentation_work/assets/title_split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7920" y="2328434"/>
            <a:ext cx="5394960" cy="19725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40080" y="868680"/>
            <a:ext cx="5486400" cy="2331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1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Real/Fake Face Classification</a:t>
            </a:r>
            <a:endParaRPr lang="en-US" sz="3100" dirty="0"/>
          </a:p>
          <a:p>
            <a:pPr indent="0" marL="0">
              <a:buNone/>
            </a:pPr>
            <a:r>
              <a:rPr lang="en-US" sz="31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and Synthetic Face Generation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676656" y="3337560"/>
            <a:ext cx="51206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617083"/>
                </a:solidFill>
              </a:rPr>
              <a:t>Classifier and Generator Pipelines for Face Image Analysis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685800" y="5074920"/>
            <a:ext cx="4846320" cy="6858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Student / project name: [placeholder]</a:t>
            </a:r>
            <a:endParaRPr lang="en-US" sz="1300" dirty="0"/>
          </a:p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Course: [placeholder]</a:t>
            </a:r>
            <a:endParaRPr lang="en-US" sz="1300" dirty="0"/>
          </a:p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Date: [placeholder]</a:t>
            </a:r>
            <a:endParaRPr lang="en-US" sz="1300" dirty="0"/>
          </a:p>
        </p:txBody>
      </p:sp>
      <p:sp>
        <p:nvSpPr>
          <p:cNvPr id="7" name="Shape 4"/>
          <p:cNvSpPr/>
          <p:nvPr/>
        </p:nvSpPr>
        <p:spPr>
          <a:xfrm>
            <a:off x="685800" y="4617720"/>
            <a:ext cx="3840480" cy="0"/>
          </a:xfrm>
          <a:prstGeom prst="line">
            <a:avLst/>
          </a:prstGeom>
          <a:noFill/>
          <a:ln w="38100">
            <a:solidFill>
              <a:srgbClr val="C9A227"/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2CB1A8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2 asks five ablation questions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 - Classifier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2CB1A8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10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777240" y="1005840"/>
            <a:ext cx="3108960" cy="1325880"/>
          </a:xfrm>
          <a:prstGeom prst="roundRect">
            <a:avLst>
              <a:gd name="adj" fmla="val 5517"/>
            </a:avLst>
          </a:prstGeom>
          <a:solidFill>
            <a:srgbClr val="E7F6F7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941832" y="1152144"/>
            <a:ext cx="2788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2CB1A8"/>
                </a:solidFill>
              </a:rPr>
              <a:t>224 x 224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978408" y="1536192"/>
            <a:ext cx="2706624" cy="6858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Does higher input size help?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4526280" y="1005840"/>
            <a:ext cx="3108960" cy="1325880"/>
          </a:xfrm>
          <a:prstGeom prst="roundRect">
            <a:avLst>
              <a:gd name="adj" fmla="val 5517"/>
            </a:avLst>
          </a:prstGeom>
          <a:solidFill>
            <a:srgbClr val="E7F6F7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690872" y="1152144"/>
            <a:ext cx="2788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2CB1A8"/>
                </a:solidFill>
              </a:rPr>
              <a:t>Normalization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4727448" y="1536192"/>
            <a:ext cx="2706624" cy="6858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Does real-norm matter?</a:t>
            </a:r>
            <a:endParaRPr lang="en-US" sz="1150" dirty="0"/>
          </a:p>
        </p:txBody>
      </p:sp>
      <p:sp>
        <p:nvSpPr>
          <p:cNvPr id="13" name="Shape 11"/>
          <p:cNvSpPr/>
          <p:nvPr/>
        </p:nvSpPr>
        <p:spPr>
          <a:xfrm>
            <a:off x="8275320" y="1005840"/>
            <a:ext cx="3108960" cy="1325880"/>
          </a:xfrm>
          <a:prstGeom prst="roundRect">
            <a:avLst>
              <a:gd name="adj" fmla="val 5517"/>
            </a:avLst>
          </a:prstGeom>
          <a:solidFill>
            <a:srgbClr val="FFF0F0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8439912" y="1152144"/>
            <a:ext cx="2788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83D3D"/>
                </a:solidFill>
              </a:rPr>
              <a:t>Source holdout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8476488" y="1536192"/>
            <a:ext cx="2706624" cy="6858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Do hidden shortcuts appear?</a:t>
            </a:r>
            <a:endParaRPr lang="en-US" sz="1150" dirty="0"/>
          </a:p>
        </p:txBody>
      </p:sp>
      <p:sp>
        <p:nvSpPr>
          <p:cNvPr id="16" name="Shape 14"/>
          <p:cNvSpPr/>
          <p:nvPr/>
        </p:nvSpPr>
        <p:spPr>
          <a:xfrm>
            <a:off x="777240" y="2880360"/>
            <a:ext cx="3108960" cy="1325880"/>
          </a:xfrm>
          <a:prstGeom prst="roundRect">
            <a:avLst>
              <a:gd name="adj" fmla="val 5517"/>
            </a:avLst>
          </a:prstGeom>
          <a:solidFill>
            <a:srgbClr val="E7F6F7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941832" y="3026664"/>
            <a:ext cx="2788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2CB1A8"/>
                </a:solidFill>
              </a:rPr>
              <a:t>Facecrop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978408" y="3410712"/>
            <a:ext cx="2706624" cy="6858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Does focusing on face evidence help?</a:t>
            </a:r>
            <a:endParaRPr lang="en-US" sz="1150" dirty="0"/>
          </a:p>
        </p:txBody>
      </p:sp>
      <p:sp>
        <p:nvSpPr>
          <p:cNvPr id="19" name="Shape 17"/>
          <p:cNvSpPr/>
          <p:nvPr/>
        </p:nvSpPr>
        <p:spPr>
          <a:xfrm>
            <a:off x="4526280" y="2880360"/>
            <a:ext cx="3108960" cy="1325880"/>
          </a:xfrm>
          <a:prstGeom prst="roundRect">
            <a:avLst>
              <a:gd name="adj" fmla="val 5517"/>
            </a:avLst>
          </a:prstGeom>
          <a:solidFill>
            <a:srgbClr val="E7F6F7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4690872" y="3026664"/>
            <a:ext cx="2788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2CB1A8"/>
                </a:solidFill>
              </a:rPr>
              <a:t>Augmentation</a:t>
            </a:r>
            <a:endParaRPr lang="en-US" sz="1500" dirty="0"/>
          </a:p>
        </p:txBody>
      </p:sp>
      <p:sp>
        <p:nvSpPr>
          <p:cNvPr id="21" name="Text 19"/>
          <p:cNvSpPr/>
          <p:nvPr/>
        </p:nvSpPr>
        <p:spPr>
          <a:xfrm>
            <a:off x="4727448" y="3410712"/>
            <a:ext cx="2706624" cy="6858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Does robustness training help?</a:t>
            </a:r>
            <a:endParaRPr lang="en-US" sz="1150" dirty="0"/>
          </a:p>
        </p:txBody>
      </p:sp>
      <p:sp>
        <p:nvSpPr>
          <p:cNvPr id="22" name="Shape 20"/>
          <p:cNvSpPr/>
          <p:nvPr/>
        </p:nvSpPr>
        <p:spPr>
          <a:xfrm>
            <a:off x="4526280" y="4251960"/>
            <a:ext cx="3200400" cy="1325880"/>
          </a:xfrm>
          <a:prstGeom prst="roundRect">
            <a:avLst>
              <a:gd name="adj" fmla="val 5517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23" name="Image 0" descr="/mnt/data/pres_inputs/presentation_inputs/classifier/outputs/figures/04_phase2_ranked_au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36825" y="4297680"/>
            <a:ext cx="1779310" cy="1234440"/>
          </a:xfrm>
          <a:prstGeom prst="rect">
            <a:avLst/>
          </a:prstGeom>
        </p:spPr>
      </p:pic>
      <p:sp>
        <p:nvSpPr>
          <p:cNvPr id="24" name="Text 21"/>
          <p:cNvSpPr/>
          <p:nvPr/>
        </p:nvSpPr>
        <p:spPr>
          <a:xfrm>
            <a:off x="4572000" y="5577840"/>
            <a:ext cx="31089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Ranked AUC evidence</a:t>
            </a:r>
            <a:endParaRPr lang="en-US" sz="950" dirty="0"/>
          </a:p>
        </p:txBody>
      </p:sp>
      <p:sp>
        <p:nvSpPr>
          <p:cNvPr id="25" name="Shape 22"/>
          <p:cNvSpPr/>
          <p:nvPr/>
        </p:nvSpPr>
        <p:spPr>
          <a:xfrm>
            <a:off x="8092440" y="4251960"/>
            <a:ext cx="3200400" cy="1325880"/>
          </a:xfrm>
          <a:prstGeom prst="roundRect">
            <a:avLst>
              <a:gd name="adj" fmla="val 5517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26" name="Image 1" descr="/mnt/data/pres_inputs/presentation_inputs/classifier/outputs/figures/04_augmentation_delta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093" y="4297680"/>
            <a:ext cx="2513093" cy="1234440"/>
          </a:xfrm>
          <a:prstGeom prst="rect">
            <a:avLst/>
          </a:prstGeom>
        </p:spPr>
      </p:pic>
      <p:sp>
        <p:nvSpPr>
          <p:cNvPr id="27" name="Text 23"/>
          <p:cNvSpPr/>
          <p:nvPr/>
        </p:nvSpPr>
        <p:spPr>
          <a:xfrm>
            <a:off x="8138160" y="5577840"/>
            <a:ext cx="31089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Augmentation delta</a:t>
            </a:r>
            <a:endParaRPr lang="en-US" sz="950" dirty="0"/>
          </a:p>
        </p:txBody>
      </p:sp>
      <p:sp>
        <p:nvSpPr>
          <p:cNvPr id="28" name="Text 24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2CB1A8">
              <a:alpha val="92000"/>
            </a:srgbClr>
          </a:solidFill>
          <a:ln>
            <a:solidFill>
              <a:srgbClr val="2CB1A8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Phase 2 is a controlled improvement chapter, not a model zoo.</a:t>
            </a:r>
            <a:endParaRPr lang="en-US" sz="10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2CB1A8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2 locks the classifier pipeline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 - Classifier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2CB1A8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11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731520" y="1051560"/>
            <a:ext cx="1920240" cy="678180"/>
          </a:xfrm>
          <a:prstGeom prst="rect">
            <a:avLst/>
          </a:prstGeom>
          <a:solidFill>
            <a:srgbClr val="2CB1A8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80" b="1" dirty="0">
                <a:solidFill>
                  <a:srgbClr val="FFFFFF"/>
                </a:solidFill>
              </a:rPr>
              <a:t>Decision</a:t>
            </a:r>
            <a:endParaRPr lang="en-US" sz="1080" dirty="0"/>
          </a:p>
        </p:txBody>
      </p:sp>
      <p:sp>
        <p:nvSpPr>
          <p:cNvPr id="8" name="Text 6"/>
          <p:cNvSpPr/>
          <p:nvPr/>
        </p:nvSpPr>
        <p:spPr>
          <a:xfrm>
            <a:off x="2651760" y="1051560"/>
            <a:ext cx="5212080" cy="678180"/>
          </a:xfrm>
          <a:prstGeom prst="rect">
            <a:avLst/>
          </a:prstGeom>
          <a:solidFill>
            <a:srgbClr val="2CB1A8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80" b="1" dirty="0">
                <a:solidFill>
                  <a:srgbClr val="FFFFFF"/>
                </a:solidFill>
              </a:rPr>
              <a:t>Evidence</a:t>
            </a:r>
            <a:endParaRPr lang="en-US" sz="1080" dirty="0"/>
          </a:p>
        </p:txBody>
      </p:sp>
      <p:sp>
        <p:nvSpPr>
          <p:cNvPr id="9" name="Text 7"/>
          <p:cNvSpPr/>
          <p:nvPr/>
        </p:nvSpPr>
        <p:spPr>
          <a:xfrm>
            <a:off x="7863840" y="1051560"/>
            <a:ext cx="3657600" cy="678180"/>
          </a:xfrm>
          <a:prstGeom prst="rect">
            <a:avLst/>
          </a:prstGeom>
          <a:solidFill>
            <a:srgbClr val="2CB1A8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80" b="1" dirty="0">
                <a:solidFill>
                  <a:srgbClr val="FFFFFF"/>
                </a:solidFill>
              </a:rPr>
              <a:t>Outcome</a:t>
            </a:r>
            <a:endParaRPr lang="en-US" sz="1080" dirty="0"/>
          </a:p>
        </p:txBody>
      </p:sp>
      <p:sp>
        <p:nvSpPr>
          <p:cNvPr id="10" name="Text 8"/>
          <p:cNvSpPr/>
          <p:nvPr/>
        </p:nvSpPr>
        <p:spPr>
          <a:xfrm>
            <a:off x="731520" y="1729740"/>
            <a:ext cx="1920240" cy="6781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172033"/>
                </a:solidFill>
              </a:rPr>
              <a:t>Input size</a:t>
            </a:r>
            <a:endParaRPr lang="en-US" sz="1080" dirty="0"/>
          </a:p>
        </p:txBody>
      </p:sp>
      <p:sp>
        <p:nvSpPr>
          <p:cNvPr id="11" name="Text 9"/>
          <p:cNvSpPr/>
          <p:nvPr/>
        </p:nvSpPr>
        <p:spPr>
          <a:xfrm>
            <a:off x="2651760" y="1729740"/>
            <a:ext cx="5212080" cy="6781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172033"/>
                </a:solidFill>
              </a:rPr>
              <a:t>ResNet18 AUC 0.9366 → 0.9660</a:t>
            </a:r>
            <a:endParaRPr lang="en-US" sz="1080" dirty="0"/>
          </a:p>
        </p:txBody>
      </p:sp>
      <p:sp>
        <p:nvSpPr>
          <p:cNvPr id="12" name="Text 10"/>
          <p:cNvSpPr/>
          <p:nvPr/>
        </p:nvSpPr>
        <p:spPr>
          <a:xfrm>
            <a:off x="7863840" y="1729740"/>
            <a:ext cx="3657600" cy="6781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172033"/>
                </a:solidFill>
              </a:rPr>
              <a:t>Use 224 x 224</a:t>
            </a:r>
            <a:endParaRPr lang="en-US" sz="1080" dirty="0"/>
          </a:p>
        </p:txBody>
      </p:sp>
      <p:sp>
        <p:nvSpPr>
          <p:cNvPr id="13" name="Text 11"/>
          <p:cNvSpPr/>
          <p:nvPr/>
        </p:nvSpPr>
        <p:spPr>
          <a:xfrm>
            <a:off x="731520" y="2407920"/>
            <a:ext cx="1920240" cy="6781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172033"/>
                </a:solidFill>
              </a:rPr>
              <a:t>Face crop</a:t>
            </a:r>
            <a:endParaRPr lang="en-US" sz="1080" dirty="0"/>
          </a:p>
        </p:txBody>
      </p:sp>
      <p:sp>
        <p:nvSpPr>
          <p:cNvPr id="14" name="Text 12"/>
          <p:cNvSpPr/>
          <p:nvPr/>
        </p:nvSpPr>
        <p:spPr>
          <a:xfrm>
            <a:off x="2651760" y="2407920"/>
            <a:ext cx="5212080" cy="6781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172033"/>
                </a:solidFill>
              </a:rPr>
              <a:t>p2c_resnet18_facecrop AUC 0.9755</a:t>
            </a:r>
            <a:endParaRPr lang="en-US" sz="1080" dirty="0"/>
          </a:p>
        </p:txBody>
      </p:sp>
      <p:sp>
        <p:nvSpPr>
          <p:cNvPr id="15" name="Text 13"/>
          <p:cNvSpPr/>
          <p:nvPr/>
        </p:nvSpPr>
        <p:spPr>
          <a:xfrm>
            <a:off x="7863840" y="2407920"/>
            <a:ext cx="3657600" cy="6781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172033"/>
                </a:solidFill>
              </a:rPr>
              <a:t>Enable facecrop</a:t>
            </a:r>
            <a:endParaRPr lang="en-US" sz="1080" dirty="0"/>
          </a:p>
        </p:txBody>
      </p:sp>
      <p:sp>
        <p:nvSpPr>
          <p:cNvPr id="16" name="Text 14"/>
          <p:cNvSpPr/>
          <p:nvPr/>
        </p:nvSpPr>
        <p:spPr>
          <a:xfrm>
            <a:off x="731520" y="3086100"/>
            <a:ext cx="1920240" cy="6781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172033"/>
                </a:solidFill>
              </a:rPr>
              <a:t>Augmentation</a:t>
            </a:r>
            <a:endParaRPr lang="en-US" sz="1080" dirty="0"/>
          </a:p>
        </p:txBody>
      </p:sp>
      <p:sp>
        <p:nvSpPr>
          <p:cNvPr id="17" name="Text 15"/>
          <p:cNvSpPr/>
          <p:nvPr/>
        </p:nvSpPr>
        <p:spPr>
          <a:xfrm>
            <a:off x="2651760" y="3086100"/>
            <a:ext cx="5212080" cy="6781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172033"/>
                </a:solidFill>
              </a:rPr>
              <a:t>Facecrop+aug slightly below facecrop-only; SimpleCNN drops</a:t>
            </a:r>
            <a:endParaRPr lang="en-US" sz="1080" dirty="0"/>
          </a:p>
        </p:txBody>
      </p:sp>
      <p:sp>
        <p:nvSpPr>
          <p:cNvPr id="18" name="Text 16"/>
          <p:cNvSpPr/>
          <p:nvPr/>
        </p:nvSpPr>
        <p:spPr>
          <a:xfrm>
            <a:off x="7863840" y="3086100"/>
            <a:ext cx="3657600" cy="6781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172033"/>
                </a:solidFill>
              </a:rPr>
              <a:t>Disable at current 20% setting</a:t>
            </a:r>
            <a:endParaRPr lang="en-US" sz="1080" dirty="0"/>
          </a:p>
        </p:txBody>
      </p:sp>
      <p:sp>
        <p:nvSpPr>
          <p:cNvPr id="19" name="Text 17"/>
          <p:cNvSpPr/>
          <p:nvPr/>
        </p:nvSpPr>
        <p:spPr>
          <a:xfrm>
            <a:off x="731520" y="3764280"/>
            <a:ext cx="1920240" cy="6781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172033"/>
                </a:solidFill>
              </a:rPr>
              <a:t>Normalization</a:t>
            </a:r>
            <a:endParaRPr lang="en-US" sz="1080" dirty="0"/>
          </a:p>
        </p:txBody>
      </p:sp>
      <p:sp>
        <p:nvSpPr>
          <p:cNvPr id="20" name="Text 18"/>
          <p:cNvSpPr/>
          <p:nvPr/>
        </p:nvSpPr>
        <p:spPr>
          <a:xfrm>
            <a:off x="2651760" y="3764280"/>
            <a:ext cx="5212080" cy="6781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172033"/>
                </a:solidFill>
              </a:rPr>
              <a:t>Real-norm small gain; less aligned with pretrained weights</a:t>
            </a:r>
            <a:endParaRPr lang="en-US" sz="1080" dirty="0"/>
          </a:p>
        </p:txBody>
      </p:sp>
      <p:sp>
        <p:nvSpPr>
          <p:cNvPr id="21" name="Text 19"/>
          <p:cNvSpPr/>
          <p:nvPr/>
        </p:nvSpPr>
        <p:spPr>
          <a:xfrm>
            <a:off x="7863840" y="3764280"/>
            <a:ext cx="3657600" cy="6781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172033"/>
                </a:solidFill>
              </a:rPr>
              <a:t>Use ImageNet/default</a:t>
            </a:r>
            <a:endParaRPr lang="en-US" sz="1080" dirty="0"/>
          </a:p>
        </p:txBody>
      </p:sp>
      <p:sp>
        <p:nvSpPr>
          <p:cNvPr id="22" name="Text 20"/>
          <p:cNvSpPr/>
          <p:nvPr/>
        </p:nvSpPr>
        <p:spPr>
          <a:xfrm>
            <a:off x="731520" y="4442460"/>
            <a:ext cx="1920240" cy="6781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172033"/>
                </a:solidFill>
              </a:rPr>
              <a:t>Generalization</a:t>
            </a:r>
            <a:endParaRPr lang="en-US" sz="1080" dirty="0"/>
          </a:p>
        </p:txBody>
      </p:sp>
      <p:sp>
        <p:nvSpPr>
          <p:cNvPr id="23" name="Text 21"/>
          <p:cNvSpPr/>
          <p:nvPr/>
        </p:nvSpPr>
        <p:spPr>
          <a:xfrm>
            <a:off x="2651760" y="4442460"/>
            <a:ext cx="5212080" cy="6781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172033"/>
                </a:solidFill>
              </a:rPr>
              <a:t>Holdout text2img and insight drop</a:t>
            </a:r>
            <a:endParaRPr lang="en-US" sz="1080" dirty="0"/>
          </a:p>
        </p:txBody>
      </p:sp>
      <p:sp>
        <p:nvSpPr>
          <p:cNvPr id="24" name="Text 22"/>
          <p:cNvSpPr/>
          <p:nvPr/>
        </p:nvSpPr>
        <p:spPr>
          <a:xfrm>
            <a:off x="7863840" y="4442460"/>
            <a:ext cx="3657600" cy="6781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172033"/>
                </a:solidFill>
              </a:rPr>
              <a:t>Report limitation</a:t>
            </a:r>
            <a:endParaRPr lang="en-US" sz="1080" dirty="0"/>
          </a:p>
        </p:txBody>
      </p:sp>
      <p:sp>
        <p:nvSpPr>
          <p:cNvPr id="25" name="Text 23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2CB1A8">
              <a:alpha val="92000"/>
            </a:srgbClr>
          </a:solidFill>
          <a:ln>
            <a:solidFill>
              <a:srgbClr val="2CB1A8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Facecrop and 224x224 are kept; augmentation is not used for the current setting.</a:t>
            </a:r>
            <a:endParaRPr lang="en-US" sz="10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C83D3D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Source holdouts expose incomplete generalization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 - Classifier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C83D3D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12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731520" y="914400"/>
            <a:ext cx="4983480" cy="3566160"/>
          </a:xfrm>
          <a:prstGeom prst="roundRect">
            <a:avLst>
              <a:gd name="adj" fmla="val 2051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8" name="Image 0" descr="/mnt/data/pres_inputs/presentation_inputs/classifier/outputs/figures/04_source_holdout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240" y="1321717"/>
            <a:ext cx="4892040" cy="2751526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77240" y="4480560"/>
            <a:ext cx="4892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Source holdout evidence</a:t>
            </a:r>
            <a:endParaRPr lang="en-US" sz="950" dirty="0"/>
          </a:p>
        </p:txBody>
      </p:sp>
      <p:sp>
        <p:nvSpPr>
          <p:cNvPr id="10" name="Text 7"/>
          <p:cNvSpPr/>
          <p:nvPr/>
        </p:nvSpPr>
        <p:spPr>
          <a:xfrm>
            <a:off x="6400800" y="1234440"/>
            <a:ext cx="2734887" cy="502920"/>
          </a:xfrm>
          <a:prstGeom prst="rect">
            <a:avLst/>
          </a:prstGeom>
          <a:solidFill>
            <a:srgbClr val="C83D3D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FFFFF"/>
                </a:solidFill>
              </a:rPr>
              <a:t>Held-out fake source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9135687" y="1234440"/>
            <a:ext cx="1562793" cy="502920"/>
          </a:xfrm>
          <a:prstGeom prst="rect">
            <a:avLst/>
          </a:prstGeom>
          <a:solidFill>
            <a:srgbClr val="C83D3D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FFFFF"/>
                </a:solidFill>
              </a:rPr>
              <a:t>Pairwise AUC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6400800" y="1737360"/>
            <a:ext cx="2734887" cy="5029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text2img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9135687" y="1737360"/>
            <a:ext cx="1562793" cy="5029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0.7595</a:t>
            </a:r>
            <a:endParaRPr lang="en-US" sz="1300" dirty="0"/>
          </a:p>
        </p:txBody>
      </p:sp>
      <p:sp>
        <p:nvSpPr>
          <p:cNvPr id="14" name="Text 11"/>
          <p:cNvSpPr/>
          <p:nvPr/>
        </p:nvSpPr>
        <p:spPr>
          <a:xfrm>
            <a:off x="6400800" y="2240280"/>
            <a:ext cx="2734887" cy="5029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insight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9135687" y="2240280"/>
            <a:ext cx="1562793" cy="5029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0.8421</a:t>
            </a:r>
            <a:endParaRPr lang="en-US" sz="1300" dirty="0"/>
          </a:p>
        </p:txBody>
      </p:sp>
      <p:sp>
        <p:nvSpPr>
          <p:cNvPr id="16" name="Text 13"/>
          <p:cNvSpPr/>
          <p:nvPr/>
        </p:nvSpPr>
        <p:spPr>
          <a:xfrm>
            <a:off x="6400800" y="2743200"/>
            <a:ext cx="2734887" cy="5029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inpainting</a:t>
            </a:r>
            <a:endParaRPr lang="en-US" sz="1300" dirty="0"/>
          </a:p>
        </p:txBody>
      </p:sp>
      <p:sp>
        <p:nvSpPr>
          <p:cNvPr id="17" name="Text 14"/>
          <p:cNvSpPr/>
          <p:nvPr/>
        </p:nvSpPr>
        <p:spPr>
          <a:xfrm>
            <a:off x="9135687" y="2743200"/>
            <a:ext cx="1562793" cy="5029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0.9296</a:t>
            </a:r>
            <a:endParaRPr lang="en-US" sz="1300" dirty="0"/>
          </a:p>
        </p:txBody>
      </p:sp>
      <p:sp>
        <p:nvSpPr>
          <p:cNvPr id="18" name="Shape 15"/>
          <p:cNvSpPr/>
          <p:nvPr/>
        </p:nvSpPr>
        <p:spPr>
          <a:xfrm>
            <a:off x="6400800" y="3749040"/>
            <a:ext cx="4297680" cy="1234440"/>
          </a:xfrm>
          <a:prstGeom prst="roundRect">
            <a:avLst>
              <a:gd name="adj" fmla="val 5926"/>
            </a:avLst>
          </a:prstGeom>
          <a:solidFill>
            <a:srgbClr val="FFF0F0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6565392" y="3895344"/>
            <a:ext cx="39776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83D3D"/>
                </a:solidFill>
              </a:rPr>
              <a:t>Interpretation</a:t>
            </a:r>
            <a:endParaRPr lang="en-US" sz="1500" dirty="0"/>
          </a:p>
        </p:txBody>
      </p:sp>
      <p:sp>
        <p:nvSpPr>
          <p:cNvPr id="20" name="Text 17"/>
          <p:cNvSpPr/>
          <p:nvPr/>
        </p:nvSpPr>
        <p:spPr>
          <a:xfrm>
            <a:off x="6601968" y="4279392"/>
            <a:ext cx="3895344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Global metrics remain high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Held-out fake sources reveal source-specific cues</a:t>
            </a:r>
            <a:endParaRPr lang="en-US" sz="1150" dirty="0"/>
          </a:p>
        </p:txBody>
      </p:sp>
      <p:sp>
        <p:nvSpPr>
          <p:cNvPr id="21" name="Text 18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C83D3D">
              <a:alpha val="92000"/>
            </a:srgbClr>
          </a:solidFill>
          <a:ln>
            <a:solidFill>
              <a:srgbClr val="C83D3D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High global AUC does not remove the source-generalization limitation.</a:t>
            </a:r>
            <a:endParaRPr lang="en-US" sz="10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2CB1A8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Grad-CAM provides qualitative localization evidence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 - Classifier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2CB1A8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13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685800" y="914400"/>
            <a:ext cx="5577840" cy="4206240"/>
          </a:xfrm>
          <a:prstGeom prst="roundRect">
            <a:avLst>
              <a:gd name="adj" fmla="val 1739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8" name="Image 0" descr="/mnt/data/pres_inputs/presentation_inputs/classifier/outputs/gradcam/p2c_resnet18_facecrop/panel_expan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605" y="960120"/>
            <a:ext cx="4948231" cy="411480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31520" y="5120640"/>
            <a:ext cx="5486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Final-model Grad-CAM panel</a:t>
            </a:r>
            <a:endParaRPr lang="en-US" sz="950" dirty="0"/>
          </a:p>
        </p:txBody>
      </p:sp>
      <p:sp>
        <p:nvSpPr>
          <p:cNvPr id="10" name="Shape 7"/>
          <p:cNvSpPr/>
          <p:nvPr/>
        </p:nvSpPr>
        <p:spPr>
          <a:xfrm>
            <a:off x="6629400" y="1143000"/>
            <a:ext cx="4389120" cy="1005840"/>
          </a:xfrm>
          <a:prstGeom prst="roundRect">
            <a:avLst>
              <a:gd name="adj" fmla="val 7273"/>
            </a:avLst>
          </a:prstGeom>
          <a:solidFill>
            <a:srgbClr val="E7F6F7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793992" y="1289304"/>
            <a:ext cx="40690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2CB1A8"/>
                </a:solidFill>
              </a:rPr>
              <a:t>What it can answer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6830568" y="1673352"/>
            <a:ext cx="3986784" cy="3657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Is attention near the face?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Does preprocessing reduce background attention?</a:t>
            </a:r>
            <a:endParaRPr lang="en-US" sz="1150" dirty="0"/>
          </a:p>
        </p:txBody>
      </p:sp>
      <p:sp>
        <p:nvSpPr>
          <p:cNvPr id="13" name="Shape 10"/>
          <p:cNvSpPr/>
          <p:nvPr/>
        </p:nvSpPr>
        <p:spPr>
          <a:xfrm>
            <a:off x="6629400" y="2606040"/>
            <a:ext cx="4389120" cy="1005840"/>
          </a:xfrm>
          <a:prstGeom prst="roundRect">
            <a:avLst>
              <a:gd name="adj" fmla="val 7273"/>
            </a:avLst>
          </a:prstGeom>
          <a:solidFill>
            <a:srgbClr val="FFF0F0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793992" y="2752344"/>
            <a:ext cx="40690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83D3D"/>
                </a:solidFill>
              </a:rPr>
              <a:t>What it cannot prove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30568" y="3136392"/>
            <a:ext cx="3986784" cy="3657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It is not causal evidence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It does not prove shortcut removal</a:t>
            </a:r>
            <a:endParaRPr lang="en-US" sz="1150" dirty="0"/>
          </a:p>
        </p:txBody>
      </p:sp>
      <p:sp>
        <p:nvSpPr>
          <p:cNvPr id="16" name="Shape 13"/>
          <p:cNvSpPr/>
          <p:nvPr/>
        </p:nvSpPr>
        <p:spPr>
          <a:xfrm>
            <a:off x="6629400" y="4069080"/>
            <a:ext cx="4389120" cy="1005840"/>
          </a:xfrm>
          <a:prstGeom prst="roundRect">
            <a:avLst>
              <a:gd name="adj" fmla="val 7273"/>
            </a:avLst>
          </a:prstGeom>
          <a:solidFill>
            <a:srgbClr val="FFF7DB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793992" y="4215384"/>
            <a:ext cx="40690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9A227"/>
                </a:solidFill>
              </a:rPr>
              <a:t>Use in this project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6830568" y="4599432"/>
            <a:ext cx="3986784" cy="3657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Interpret false positives/false negatives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Compare preprocessing variants</a:t>
            </a:r>
            <a:endParaRPr lang="en-US" sz="1150" dirty="0"/>
          </a:p>
        </p:txBody>
      </p:sp>
      <p:sp>
        <p:nvSpPr>
          <p:cNvPr id="19" name="Text 16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2CB1A8">
              <a:alpha val="92000"/>
            </a:srgbClr>
          </a:solidFill>
          <a:ln>
            <a:solidFill>
              <a:srgbClr val="2CB1A8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Grad-CAM is qualitative evidence, not proof of causality.</a:t>
            </a:r>
            <a:endParaRPr lang="en-US" sz="10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2CB1A8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Grad-CAM attention evolves with the pipeline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 - Classifier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2CB1A8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14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640080" y="914400"/>
            <a:ext cx="10927080" cy="4526280"/>
          </a:xfrm>
          <a:prstGeom prst="roundRect">
            <a:avLst>
              <a:gd name="adj" fmla="val 1616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8" name="Image 0" descr="/mnt/data/presentation_work/assets/gradcam_evolution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2264" y="960120"/>
            <a:ext cx="7982712" cy="443484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685800" y="5440680"/>
            <a:ext cx="108356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Grad-CAM evolution across key classifier phases</a:t>
            </a:r>
            <a:endParaRPr lang="en-US" sz="950" dirty="0"/>
          </a:p>
        </p:txBody>
      </p:sp>
      <p:sp>
        <p:nvSpPr>
          <p:cNvPr id="10" name="Text 7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2CB1A8">
              <a:alpha val="92000"/>
            </a:srgbClr>
          </a:solidFill>
          <a:ln>
            <a:solidFill>
              <a:srgbClr val="2CB1A8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Attention shifts toward face regions as the pipeline improves, but source generalization remains imperfect.</a:t>
            </a:r>
            <a:endParaRPr lang="en-US" sz="10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1E8AA5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3 compares pretrained model families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 - Classifier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1E8AA5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15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731520" y="1005840"/>
            <a:ext cx="3154680" cy="1188720"/>
          </a:xfrm>
          <a:prstGeom prst="roundRect">
            <a:avLst>
              <a:gd name="adj" fmla="val 6154"/>
            </a:avLst>
          </a:prstGeom>
          <a:solidFill>
            <a:srgbClr val="E7F6F7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96112" y="1152144"/>
            <a:ext cx="28346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E8AA5"/>
                </a:solidFill>
              </a:rPr>
              <a:t>Reference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932688" y="1536192"/>
            <a:ext cx="2752344" cy="5486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ResNet18 facecrop pipeline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4160520" y="1005840"/>
            <a:ext cx="3154680" cy="1188720"/>
          </a:xfrm>
          <a:prstGeom prst="roundRect">
            <a:avLst>
              <a:gd name="adj" fmla="val 6154"/>
            </a:avLst>
          </a:prstGeom>
          <a:solidFill>
            <a:srgbClr val="FFFFFF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325112" y="1152144"/>
            <a:ext cx="28346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E8AA5"/>
                </a:solidFill>
              </a:rPr>
              <a:t>Residual family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4361688" y="1536192"/>
            <a:ext cx="2752344" cy="5486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ResNet34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ResNet50</a:t>
            </a:r>
            <a:endParaRPr lang="en-US" sz="1150" dirty="0"/>
          </a:p>
        </p:txBody>
      </p:sp>
      <p:sp>
        <p:nvSpPr>
          <p:cNvPr id="13" name="Shape 11"/>
          <p:cNvSpPr/>
          <p:nvPr/>
        </p:nvSpPr>
        <p:spPr>
          <a:xfrm>
            <a:off x="7589520" y="1005840"/>
            <a:ext cx="3154680" cy="1188720"/>
          </a:xfrm>
          <a:prstGeom prst="roundRect">
            <a:avLst>
              <a:gd name="adj" fmla="val 6154"/>
            </a:avLst>
          </a:prstGeom>
          <a:solidFill>
            <a:srgbClr val="FFFFFF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754112" y="1152144"/>
            <a:ext cx="28346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2CB1A8"/>
                </a:solidFill>
              </a:rPr>
              <a:t>Efficient/mobile family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7790688" y="1536192"/>
            <a:ext cx="2752344" cy="5486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EfficientNet-B0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MobileNetV3-Small</a:t>
            </a:r>
            <a:endParaRPr lang="en-US" sz="1150" dirty="0"/>
          </a:p>
        </p:txBody>
      </p:sp>
      <p:sp>
        <p:nvSpPr>
          <p:cNvPr id="16" name="Shape 14"/>
          <p:cNvSpPr/>
          <p:nvPr/>
        </p:nvSpPr>
        <p:spPr>
          <a:xfrm>
            <a:off x="4160520" y="2834640"/>
            <a:ext cx="3154680" cy="1188720"/>
          </a:xfrm>
          <a:prstGeom prst="roundRect">
            <a:avLst>
              <a:gd name="adj" fmla="val 6154"/>
            </a:avLst>
          </a:prstGeom>
          <a:solidFill>
            <a:srgbClr val="F0EBFF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4325112" y="2980944"/>
            <a:ext cx="28346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6C4AB6"/>
                </a:solidFill>
              </a:rPr>
              <a:t>Modern conv family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4361688" y="3364992"/>
            <a:ext cx="2752344" cy="5486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ConvNeXt-Tiny</a:t>
            </a:r>
            <a:endParaRPr lang="en-US" sz="1150" dirty="0"/>
          </a:p>
        </p:txBody>
      </p:sp>
      <p:sp>
        <p:nvSpPr>
          <p:cNvPr id="19" name="Shape 17"/>
          <p:cNvSpPr/>
          <p:nvPr/>
        </p:nvSpPr>
        <p:spPr>
          <a:xfrm>
            <a:off x="777240" y="4297680"/>
            <a:ext cx="4846320" cy="1325880"/>
          </a:xfrm>
          <a:prstGeom prst="roundRect">
            <a:avLst>
              <a:gd name="adj" fmla="val 5517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20" name="Image 0" descr="/mnt/data/pres_inputs/presentation_inputs/classifier/outputs/figures/06_phase3_ranked_au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4673" y="4343400"/>
            <a:ext cx="2351454" cy="1234440"/>
          </a:xfrm>
          <a:prstGeom prst="rect">
            <a:avLst/>
          </a:prstGeom>
        </p:spPr>
      </p:pic>
      <p:sp>
        <p:nvSpPr>
          <p:cNvPr id="21" name="Text 18"/>
          <p:cNvSpPr/>
          <p:nvPr/>
        </p:nvSpPr>
        <p:spPr>
          <a:xfrm>
            <a:off x="822960" y="5623560"/>
            <a:ext cx="47548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Ranked AUC</a:t>
            </a:r>
            <a:endParaRPr lang="en-US" sz="950" dirty="0"/>
          </a:p>
        </p:txBody>
      </p:sp>
      <p:sp>
        <p:nvSpPr>
          <p:cNvPr id="22" name="Shape 19"/>
          <p:cNvSpPr/>
          <p:nvPr/>
        </p:nvSpPr>
        <p:spPr>
          <a:xfrm>
            <a:off x="6446520" y="4297680"/>
            <a:ext cx="4846320" cy="1325880"/>
          </a:xfrm>
          <a:prstGeom prst="roundRect">
            <a:avLst>
              <a:gd name="adj" fmla="val 5517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23" name="Image 1" descr="/mnt/data/pres_inputs/presentation_inputs/classifier/outputs/figures/06_phase3_balanced_metrics_group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658" y="4343400"/>
            <a:ext cx="2508044" cy="1234440"/>
          </a:xfrm>
          <a:prstGeom prst="rect">
            <a:avLst/>
          </a:prstGeom>
        </p:spPr>
      </p:pic>
      <p:sp>
        <p:nvSpPr>
          <p:cNvPr id="24" name="Text 20"/>
          <p:cNvSpPr/>
          <p:nvPr/>
        </p:nvSpPr>
        <p:spPr>
          <a:xfrm>
            <a:off x="6492240" y="5623560"/>
            <a:ext cx="47548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Balanced metrics</a:t>
            </a:r>
            <a:endParaRPr lang="en-US" sz="950" dirty="0"/>
          </a:p>
        </p:txBody>
      </p:sp>
      <p:sp>
        <p:nvSpPr>
          <p:cNvPr id="25" name="Text 21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1E8AA5">
              <a:alpha val="92000"/>
            </a:srgbClr>
          </a:solidFill>
          <a:ln>
            <a:solidFill>
              <a:srgbClr val="1E8AA5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After preprocessing, model family becomes the next design lever.</a:t>
            </a:r>
            <a:endParaRPr lang="en-US" sz="10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1E8AA5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3 result: ResNet50 is the practical choice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 - Classifier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1E8AA5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16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731520" y="914400"/>
            <a:ext cx="2217836" cy="579120"/>
          </a:xfrm>
          <a:prstGeom prst="rect">
            <a:avLst/>
          </a:prstGeom>
          <a:solidFill>
            <a:srgbClr val="1E8AA5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b="1" dirty="0">
                <a:solidFill>
                  <a:srgbClr val="FFFFFF"/>
                </a:solidFill>
              </a:rPr>
              <a:t>Model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2949356" y="914400"/>
            <a:ext cx="964276" cy="579120"/>
          </a:xfrm>
          <a:prstGeom prst="rect">
            <a:avLst/>
          </a:prstGeom>
          <a:solidFill>
            <a:srgbClr val="1E8AA5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b="1" dirty="0">
                <a:solidFill>
                  <a:srgbClr val="FFFFFF"/>
                </a:solidFill>
              </a:rPr>
              <a:t>AUC</a:t>
            </a:r>
            <a:endParaRPr lang="en-US" sz="1150" dirty="0"/>
          </a:p>
        </p:txBody>
      </p:sp>
      <p:sp>
        <p:nvSpPr>
          <p:cNvPr id="9" name="Text 7"/>
          <p:cNvSpPr/>
          <p:nvPr/>
        </p:nvSpPr>
        <p:spPr>
          <a:xfrm>
            <a:off x="3913632" y="914400"/>
            <a:ext cx="1157132" cy="579120"/>
          </a:xfrm>
          <a:prstGeom prst="rect">
            <a:avLst/>
          </a:prstGeom>
          <a:solidFill>
            <a:srgbClr val="1E8AA5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b="1" dirty="0">
                <a:solidFill>
                  <a:srgbClr val="FFFFFF"/>
                </a:solidFill>
              </a:rPr>
              <a:t>Accuracy</a:t>
            </a:r>
            <a:endParaRPr lang="en-US" sz="1150" dirty="0"/>
          </a:p>
        </p:txBody>
      </p:sp>
      <p:sp>
        <p:nvSpPr>
          <p:cNvPr id="10" name="Text 8"/>
          <p:cNvSpPr/>
          <p:nvPr/>
        </p:nvSpPr>
        <p:spPr>
          <a:xfrm>
            <a:off x="5070764" y="914400"/>
            <a:ext cx="964276" cy="579120"/>
          </a:xfrm>
          <a:prstGeom prst="rect">
            <a:avLst/>
          </a:prstGeom>
          <a:solidFill>
            <a:srgbClr val="1E8AA5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b="1" dirty="0">
                <a:solidFill>
                  <a:srgbClr val="FFFFFF"/>
                </a:solidFill>
              </a:rPr>
              <a:t>F1</a:t>
            </a:r>
            <a:endParaRPr lang="en-US" sz="1150" dirty="0"/>
          </a:p>
        </p:txBody>
      </p:sp>
      <p:sp>
        <p:nvSpPr>
          <p:cNvPr id="11" name="Text 9"/>
          <p:cNvSpPr/>
          <p:nvPr/>
        </p:nvSpPr>
        <p:spPr>
          <a:xfrm>
            <a:off x="731520" y="1493520"/>
            <a:ext cx="2217836" cy="5791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ConvNeXt-Tiny</a:t>
            </a:r>
            <a:endParaRPr lang="en-US" sz="1150" dirty="0"/>
          </a:p>
        </p:txBody>
      </p:sp>
      <p:sp>
        <p:nvSpPr>
          <p:cNvPr id="12" name="Text 10"/>
          <p:cNvSpPr/>
          <p:nvPr/>
        </p:nvSpPr>
        <p:spPr>
          <a:xfrm>
            <a:off x="2949356" y="1493520"/>
            <a:ext cx="964276" cy="5791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0.9868</a:t>
            </a:r>
            <a:endParaRPr lang="en-US" sz="1150" dirty="0"/>
          </a:p>
        </p:txBody>
      </p:sp>
      <p:sp>
        <p:nvSpPr>
          <p:cNvPr id="13" name="Text 11"/>
          <p:cNvSpPr/>
          <p:nvPr/>
        </p:nvSpPr>
        <p:spPr>
          <a:xfrm>
            <a:off x="3913632" y="1493520"/>
            <a:ext cx="1157132" cy="5791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0.9473</a:t>
            </a:r>
            <a:endParaRPr lang="en-US" sz="1150" dirty="0"/>
          </a:p>
        </p:txBody>
      </p:sp>
      <p:sp>
        <p:nvSpPr>
          <p:cNvPr id="14" name="Text 12"/>
          <p:cNvSpPr/>
          <p:nvPr/>
        </p:nvSpPr>
        <p:spPr>
          <a:xfrm>
            <a:off x="5070764" y="1493520"/>
            <a:ext cx="964276" cy="5791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0.9650</a:t>
            </a:r>
            <a:endParaRPr lang="en-US" sz="1150" dirty="0"/>
          </a:p>
        </p:txBody>
      </p:sp>
      <p:sp>
        <p:nvSpPr>
          <p:cNvPr id="15" name="Text 13"/>
          <p:cNvSpPr/>
          <p:nvPr/>
        </p:nvSpPr>
        <p:spPr>
          <a:xfrm>
            <a:off x="731520" y="2072640"/>
            <a:ext cx="2217836" cy="5791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ResNet50</a:t>
            </a:r>
            <a:endParaRPr lang="en-US" sz="1150" dirty="0"/>
          </a:p>
        </p:txBody>
      </p:sp>
      <p:sp>
        <p:nvSpPr>
          <p:cNvPr id="16" name="Text 14"/>
          <p:cNvSpPr/>
          <p:nvPr/>
        </p:nvSpPr>
        <p:spPr>
          <a:xfrm>
            <a:off x="2949356" y="2072640"/>
            <a:ext cx="964276" cy="5791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0.9857</a:t>
            </a:r>
            <a:endParaRPr lang="en-US" sz="1150" dirty="0"/>
          </a:p>
        </p:txBody>
      </p:sp>
      <p:sp>
        <p:nvSpPr>
          <p:cNvPr id="17" name="Text 15"/>
          <p:cNvSpPr/>
          <p:nvPr/>
        </p:nvSpPr>
        <p:spPr>
          <a:xfrm>
            <a:off x="3913632" y="2072640"/>
            <a:ext cx="1157132" cy="5791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0.9532</a:t>
            </a:r>
            <a:endParaRPr lang="en-US" sz="1150" dirty="0"/>
          </a:p>
        </p:txBody>
      </p:sp>
      <p:sp>
        <p:nvSpPr>
          <p:cNvPr id="18" name="Text 16"/>
          <p:cNvSpPr/>
          <p:nvPr/>
        </p:nvSpPr>
        <p:spPr>
          <a:xfrm>
            <a:off x="5070764" y="2072640"/>
            <a:ext cx="964276" cy="5791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0.9688</a:t>
            </a:r>
            <a:endParaRPr lang="en-US" sz="1150" dirty="0"/>
          </a:p>
        </p:txBody>
      </p:sp>
      <p:sp>
        <p:nvSpPr>
          <p:cNvPr id="19" name="Text 17"/>
          <p:cNvSpPr/>
          <p:nvPr/>
        </p:nvSpPr>
        <p:spPr>
          <a:xfrm>
            <a:off x="731520" y="2651760"/>
            <a:ext cx="2217836" cy="5791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EfficientNet-B0</a:t>
            </a:r>
            <a:endParaRPr lang="en-US" sz="1150" dirty="0"/>
          </a:p>
        </p:txBody>
      </p:sp>
      <p:sp>
        <p:nvSpPr>
          <p:cNvPr id="20" name="Text 18"/>
          <p:cNvSpPr/>
          <p:nvPr/>
        </p:nvSpPr>
        <p:spPr>
          <a:xfrm>
            <a:off x="2949356" y="2651760"/>
            <a:ext cx="964276" cy="5791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0.9845</a:t>
            </a:r>
            <a:endParaRPr lang="en-US" sz="1150" dirty="0"/>
          </a:p>
        </p:txBody>
      </p:sp>
      <p:sp>
        <p:nvSpPr>
          <p:cNvPr id="21" name="Text 19"/>
          <p:cNvSpPr/>
          <p:nvPr/>
        </p:nvSpPr>
        <p:spPr>
          <a:xfrm>
            <a:off x="3913632" y="2651760"/>
            <a:ext cx="1157132" cy="5791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0.9450</a:t>
            </a:r>
            <a:endParaRPr lang="en-US" sz="1150" dirty="0"/>
          </a:p>
        </p:txBody>
      </p:sp>
      <p:sp>
        <p:nvSpPr>
          <p:cNvPr id="22" name="Text 20"/>
          <p:cNvSpPr/>
          <p:nvPr/>
        </p:nvSpPr>
        <p:spPr>
          <a:xfrm>
            <a:off x="5070764" y="2651760"/>
            <a:ext cx="964276" cy="5791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0.9628</a:t>
            </a:r>
            <a:endParaRPr lang="en-US" sz="1150" dirty="0"/>
          </a:p>
        </p:txBody>
      </p:sp>
      <p:sp>
        <p:nvSpPr>
          <p:cNvPr id="23" name="Text 21"/>
          <p:cNvSpPr/>
          <p:nvPr/>
        </p:nvSpPr>
        <p:spPr>
          <a:xfrm>
            <a:off x="731520" y="3230880"/>
            <a:ext cx="2217836" cy="5791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ResNet34</a:t>
            </a:r>
            <a:endParaRPr lang="en-US" sz="1150" dirty="0"/>
          </a:p>
        </p:txBody>
      </p:sp>
      <p:sp>
        <p:nvSpPr>
          <p:cNvPr id="24" name="Text 22"/>
          <p:cNvSpPr/>
          <p:nvPr/>
        </p:nvSpPr>
        <p:spPr>
          <a:xfrm>
            <a:off x="2949356" y="3230880"/>
            <a:ext cx="964276" cy="5791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0.9779</a:t>
            </a:r>
            <a:endParaRPr lang="en-US" sz="1150" dirty="0"/>
          </a:p>
        </p:txBody>
      </p:sp>
      <p:sp>
        <p:nvSpPr>
          <p:cNvPr id="25" name="Text 23"/>
          <p:cNvSpPr/>
          <p:nvPr/>
        </p:nvSpPr>
        <p:spPr>
          <a:xfrm>
            <a:off x="3913632" y="3230880"/>
            <a:ext cx="1157132" cy="5791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0.9305</a:t>
            </a:r>
            <a:endParaRPr lang="en-US" sz="1150" dirty="0"/>
          </a:p>
        </p:txBody>
      </p:sp>
      <p:sp>
        <p:nvSpPr>
          <p:cNvPr id="26" name="Text 24"/>
          <p:cNvSpPr/>
          <p:nvPr/>
        </p:nvSpPr>
        <p:spPr>
          <a:xfrm>
            <a:off x="5070764" y="3230880"/>
            <a:ext cx="964276" cy="5791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0.9529</a:t>
            </a:r>
            <a:endParaRPr lang="en-US" sz="1150" dirty="0"/>
          </a:p>
        </p:txBody>
      </p:sp>
      <p:sp>
        <p:nvSpPr>
          <p:cNvPr id="27" name="Text 25"/>
          <p:cNvSpPr/>
          <p:nvPr/>
        </p:nvSpPr>
        <p:spPr>
          <a:xfrm>
            <a:off x="731520" y="3810000"/>
            <a:ext cx="2217836" cy="5791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MobileNetV3-Small</a:t>
            </a:r>
            <a:endParaRPr lang="en-US" sz="1150" dirty="0"/>
          </a:p>
        </p:txBody>
      </p:sp>
      <p:sp>
        <p:nvSpPr>
          <p:cNvPr id="28" name="Text 26"/>
          <p:cNvSpPr/>
          <p:nvPr/>
        </p:nvSpPr>
        <p:spPr>
          <a:xfrm>
            <a:off x="2949356" y="3810000"/>
            <a:ext cx="964276" cy="5791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0.9680</a:t>
            </a:r>
            <a:endParaRPr lang="en-US" sz="1150" dirty="0"/>
          </a:p>
        </p:txBody>
      </p:sp>
      <p:sp>
        <p:nvSpPr>
          <p:cNvPr id="29" name="Text 27"/>
          <p:cNvSpPr/>
          <p:nvPr/>
        </p:nvSpPr>
        <p:spPr>
          <a:xfrm>
            <a:off x="3913632" y="3810000"/>
            <a:ext cx="1157132" cy="5791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0.9175</a:t>
            </a:r>
            <a:endParaRPr lang="en-US" sz="1150" dirty="0"/>
          </a:p>
        </p:txBody>
      </p:sp>
      <p:sp>
        <p:nvSpPr>
          <p:cNvPr id="30" name="Text 28"/>
          <p:cNvSpPr/>
          <p:nvPr/>
        </p:nvSpPr>
        <p:spPr>
          <a:xfrm>
            <a:off x="5070764" y="3810000"/>
            <a:ext cx="964276" cy="57912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0.9443</a:t>
            </a:r>
            <a:endParaRPr lang="en-US" sz="1150" dirty="0"/>
          </a:p>
        </p:txBody>
      </p:sp>
      <p:sp>
        <p:nvSpPr>
          <p:cNvPr id="31" name="Shape 29"/>
          <p:cNvSpPr/>
          <p:nvPr/>
        </p:nvSpPr>
        <p:spPr>
          <a:xfrm>
            <a:off x="6355080" y="914400"/>
            <a:ext cx="5029200" cy="2286000"/>
          </a:xfrm>
          <a:prstGeom prst="roundRect">
            <a:avLst>
              <a:gd name="adj" fmla="val 3200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32" name="Image 0" descr="/mnt/data/pres_inputs/presentation_inputs/classifier/outputs/figures/06_phase3_confusion_select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0800" y="1382496"/>
            <a:ext cx="4937760" cy="1349808"/>
          </a:xfrm>
          <a:prstGeom prst="rect">
            <a:avLst/>
          </a:prstGeom>
        </p:spPr>
      </p:pic>
      <p:sp>
        <p:nvSpPr>
          <p:cNvPr id="33" name="Text 30"/>
          <p:cNvSpPr/>
          <p:nvPr/>
        </p:nvSpPr>
        <p:spPr>
          <a:xfrm>
            <a:off x="6400800" y="3200400"/>
            <a:ext cx="49377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Selected confusion matrices</a:t>
            </a:r>
            <a:endParaRPr lang="en-US" sz="950" dirty="0"/>
          </a:p>
        </p:txBody>
      </p:sp>
      <p:sp>
        <p:nvSpPr>
          <p:cNvPr id="34" name="Shape 31"/>
          <p:cNvSpPr/>
          <p:nvPr/>
        </p:nvSpPr>
        <p:spPr>
          <a:xfrm>
            <a:off x="6355080" y="3749040"/>
            <a:ext cx="5029200" cy="1600200"/>
          </a:xfrm>
          <a:prstGeom prst="roundRect">
            <a:avLst>
              <a:gd name="adj" fmla="val 4571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35" name="Image 1" descr="/mnt/data/pres_inputs/presentation_inputs/classifier/outputs/figures/06_phase3_fold_auc_stability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987" y="3794760"/>
            <a:ext cx="3065387" cy="1508760"/>
          </a:xfrm>
          <a:prstGeom prst="rect">
            <a:avLst/>
          </a:prstGeom>
        </p:spPr>
      </p:pic>
      <p:sp>
        <p:nvSpPr>
          <p:cNvPr id="36" name="Text 32"/>
          <p:cNvSpPr/>
          <p:nvPr/>
        </p:nvSpPr>
        <p:spPr>
          <a:xfrm>
            <a:off x="6400800" y="5349240"/>
            <a:ext cx="49377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Fold AUC stability</a:t>
            </a:r>
            <a:endParaRPr lang="en-US" sz="950" dirty="0"/>
          </a:p>
        </p:txBody>
      </p:sp>
      <p:sp>
        <p:nvSpPr>
          <p:cNvPr id="37" name="Text 33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1E8AA5">
              <a:alpha val="92000"/>
            </a:srgbClr>
          </a:solidFill>
          <a:ln>
            <a:solidFill>
              <a:srgbClr val="1E8AA5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ConvNeXt-Tiny has top AUC; ResNet50 has the strongest accuracy/F1/error balance.</a:t>
            </a:r>
            <a:endParaRPr lang="en-US" sz="10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2CB1A8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3 narrows source gaps but does not erase them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 - Classifier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2CB1A8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17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685800" y="868680"/>
            <a:ext cx="5029200" cy="3840480"/>
          </a:xfrm>
          <a:prstGeom prst="roundRect">
            <a:avLst>
              <a:gd name="adj" fmla="val 1905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8" name="Image 0" descr="/mnt/data/pres_inputs/presentation_inputs/classifier/outputs/figures/06_phase3_pairwise_source_heatmap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8655" y="914400"/>
            <a:ext cx="4363491" cy="374904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31520" y="4709160"/>
            <a:ext cx="49377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Pairwise AUC by fake source</a:t>
            </a:r>
            <a:endParaRPr lang="en-US" sz="950" dirty="0"/>
          </a:p>
        </p:txBody>
      </p:sp>
      <p:sp>
        <p:nvSpPr>
          <p:cNvPr id="10" name="Shape 7"/>
          <p:cNvSpPr/>
          <p:nvPr/>
        </p:nvSpPr>
        <p:spPr>
          <a:xfrm>
            <a:off x="6263640" y="868680"/>
            <a:ext cx="5029200" cy="3840480"/>
          </a:xfrm>
          <a:prstGeom prst="roundRect">
            <a:avLst>
              <a:gd name="adj" fmla="val 1905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11" name="Image 1" descr="/mnt/data/pres_inputs/presentation_inputs/classifier/outputs/figures/06_phase3_pairwise_f1_heatmap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495" y="914400"/>
            <a:ext cx="4363491" cy="374904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309360" y="4709160"/>
            <a:ext cx="49377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Pairwise F1 by fake source</a:t>
            </a:r>
            <a:endParaRPr lang="en-US" sz="950" dirty="0"/>
          </a:p>
        </p:txBody>
      </p:sp>
      <p:sp>
        <p:nvSpPr>
          <p:cNvPr id="13" name="Text 9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2CB1A8">
              <a:alpha val="92000"/>
            </a:srgbClr>
          </a:solidFill>
          <a:ln>
            <a:solidFill>
              <a:srgbClr val="2CB1A8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Stronger families reduce source gaps; source generalization is still reported as a limitation.</a:t>
            </a:r>
            <a:endParaRPr lang="en-US" sz="10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1E8AA5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4 tests data scaling for strong backbones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 - Classifier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1E8AA5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18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731520" y="1005840"/>
            <a:ext cx="2926080" cy="1828800"/>
          </a:xfrm>
          <a:prstGeom prst="roundRect">
            <a:avLst>
              <a:gd name="adj" fmla="val 4000"/>
            </a:avLst>
          </a:prstGeom>
          <a:solidFill>
            <a:srgbClr val="E7F6F7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96112" y="1152144"/>
            <a:ext cx="26060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E8AA5"/>
                </a:solidFill>
              </a:rPr>
              <a:t>Question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932688" y="1536192"/>
            <a:ext cx="2523744" cy="1188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Does more data improve strong model families?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4069080" y="1005840"/>
            <a:ext cx="2926080" cy="18288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233672" y="1152144"/>
            <a:ext cx="26060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2CB1A8"/>
                </a:solidFill>
              </a:rPr>
              <a:t>Models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4270248" y="1536192"/>
            <a:ext cx="2523744" cy="1188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ResNet50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EfficientNet-B0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ConvNeXt-Tiny</a:t>
            </a:r>
            <a:endParaRPr lang="en-US" sz="1150" dirty="0"/>
          </a:p>
        </p:txBody>
      </p:sp>
      <p:sp>
        <p:nvSpPr>
          <p:cNvPr id="13" name="Shape 11"/>
          <p:cNvSpPr/>
          <p:nvPr/>
        </p:nvSpPr>
        <p:spPr>
          <a:xfrm>
            <a:off x="7406640" y="1005840"/>
            <a:ext cx="2926080" cy="1828800"/>
          </a:xfrm>
          <a:prstGeom prst="roundRect">
            <a:avLst>
              <a:gd name="adj" fmla="val 4000"/>
            </a:avLst>
          </a:prstGeom>
          <a:solidFill>
            <a:srgbClr val="FFF7DB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571232" y="1152144"/>
            <a:ext cx="26060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9A227"/>
                </a:solidFill>
              </a:rPr>
              <a:t>Scales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7607808" y="1536192"/>
            <a:ext cx="2523744" cy="1188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50% data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100% data</a:t>
            </a:r>
            <a:endParaRPr lang="en-US" sz="1150" dirty="0"/>
          </a:p>
        </p:txBody>
      </p:sp>
      <p:sp>
        <p:nvSpPr>
          <p:cNvPr id="16" name="Shape 14"/>
          <p:cNvSpPr/>
          <p:nvPr/>
        </p:nvSpPr>
        <p:spPr>
          <a:xfrm>
            <a:off x="822960" y="3611880"/>
            <a:ext cx="4846320" cy="1920240"/>
          </a:xfrm>
          <a:prstGeom prst="roundRect">
            <a:avLst>
              <a:gd name="adj" fmla="val 3810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17" name="Image 0" descr="/mnt/data/pres_inputs/presentation_inputs/classifier/outputs/figures/07_phase4_global_scaling_curves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680" y="3856818"/>
            <a:ext cx="4754880" cy="1430363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868680" y="5532120"/>
            <a:ext cx="47548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Global scaling curves</a:t>
            </a:r>
            <a:endParaRPr lang="en-US" sz="950" dirty="0"/>
          </a:p>
        </p:txBody>
      </p:sp>
      <p:sp>
        <p:nvSpPr>
          <p:cNvPr id="19" name="Shape 16"/>
          <p:cNvSpPr/>
          <p:nvPr/>
        </p:nvSpPr>
        <p:spPr>
          <a:xfrm>
            <a:off x="6400800" y="3611880"/>
            <a:ext cx="4846320" cy="1920240"/>
          </a:xfrm>
          <a:prstGeom prst="roundRect">
            <a:avLst>
              <a:gd name="adj" fmla="val 3810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20" name="Image 1" descr="/mnt/data/pres_inputs/presentation_inputs/classifier/outputs/figures/07_phase4_metric_gains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592" y="3657600"/>
            <a:ext cx="3764737" cy="1828800"/>
          </a:xfrm>
          <a:prstGeom prst="rect">
            <a:avLst/>
          </a:prstGeom>
        </p:spPr>
      </p:pic>
      <p:sp>
        <p:nvSpPr>
          <p:cNvPr id="21" name="Text 17"/>
          <p:cNvSpPr/>
          <p:nvPr/>
        </p:nvSpPr>
        <p:spPr>
          <a:xfrm>
            <a:off x="6446520" y="5532120"/>
            <a:ext cx="47548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Metric gains</a:t>
            </a:r>
            <a:endParaRPr lang="en-US" sz="950" dirty="0"/>
          </a:p>
        </p:txBody>
      </p:sp>
      <p:sp>
        <p:nvSpPr>
          <p:cNvPr id="22" name="Text 18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1E8AA5">
              <a:alpha val="92000"/>
            </a:srgbClr>
          </a:solidFill>
          <a:ln>
            <a:solidFill>
              <a:srgbClr val="1E8AA5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Scaling is tested after pipeline and family choices are stable.</a:t>
            </a:r>
            <a:endParaRPr lang="en-US" sz="10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1E8AA5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4 result: scaling improves all strong backbones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 - Classifier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1E8AA5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19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731520" y="1051560"/>
            <a:ext cx="2286000" cy="525780"/>
          </a:xfrm>
          <a:prstGeom prst="rect">
            <a:avLst/>
          </a:prstGeom>
          <a:solidFill>
            <a:srgbClr val="1E8AA5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FFFFF"/>
                </a:solidFill>
              </a:rPr>
              <a:t>Model @ 100% data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3017520" y="1051560"/>
            <a:ext cx="822960" cy="525780"/>
          </a:xfrm>
          <a:prstGeom prst="rect">
            <a:avLst/>
          </a:prstGeom>
          <a:solidFill>
            <a:srgbClr val="1E8AA5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FFFFF"/>
                </a:solidFill>
              </a:rPr>
              <a:t>AUC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3840480" y="1051560"/>
            <a:ext cx="1005840" cy="525780"/>
          </a:xfrm>
          <a:prstGeom prst="rect">
            <a:avLst/>
          </a:prstGeom>
          <a:solidFill>
            <a:srgbClr val="1E8AA5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FFFFF"/>
                </a:solidFill>
              </a:rPr>
              <a:t>Accuracy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4846320" y="1051560"/>
            <a:ext cx="822960" cy="525780"/>
          </a:xfrm>
          <a:prstGeom prst="rect">
            <a:avLst/>
          </a:prstGeom>
          <a:solidFill>
            <a:srgbClr val="1E8AA5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FFFFF"/>
                </a:solidFill>
              </a:rPr>
              <a:t>F1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731520" y="1577340"/>
            <a:ext cx="2286000" cy="5257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ResNet50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3017520" y="1577340"/>
            <a:ext cx="822960" cy="5257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0.9950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3840480" y="1577340"/>
            <a:ext cx="1005840" cy="5257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0.9692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4846320" y="1577340"/>
            <a:ext cx="822960" cy="5257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0.9794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731520" y="2103120"/>
            <a:ext cx="2286000" cy="5257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EfficientNet-B0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3017520" y="2103120"/>
            <a:ext cx="822960" cy="5257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0.9949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3840480" y="2103120"/>
            <a:ext cx="1005840" cy="5257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0.9684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4846320" y="2103120"/>
            <a:ext cx="822960" cy="5257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0.9787</a:t>
            </a: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731520" y="2628900"/>
            <a:ext cx="2286000" cy="5257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ConvNeXt-Tiny</a:t>
            </a:r>
            <a:endParaRPr lang="en-US" sz="1300" dirty="0"/>
          </a:p>
        </p:txBody>
      </p:sp>
      <p:sp>
        <p:nvSpPr>
          <p:cNvPr id="20" name="Text 18"/>
          <p:cNvSpPr/>
          <p:nvPr/>
        </p:nvSpPr>
        <p:spPr>
          <a:xfrm>
            <a:off x="3017520" y="2628900"/>
            <a:ext cx="822960" cy="5257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0.9954</a:t>
            </a:r>
            <a:endParaRPr lang="en-US" sz="1300" dirty="0"/>
          </a:p>
        </p:txBody>
      </p:sp>
      <p:sp>
        <p:nvSpPr>
          <p:cNvPr id="21" name="Text 19"/>
          <p:cNvSpPr/>
          <p:nvPr/>
        </p:nvSpPr>
        <p:spPr>
          <a:xfrm>
            <a:off x="3840480" y="2628900"/>
            <a:ext cx="1005840" cy="5257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0.9679</a:t>
            </a:r>
            <a:endParaRPr lang="en-US" sz="1300" dirty="0"/>
          </a:p>
        </p:txBody>
      </p:sp>
      <p:sp>
        <p:nvSpPr>
          <p:cNvPr id="22" name="Text 20"/>
          <p:cNvSpPr/>
          <p:nvPr/>
        </p:nvSpPr>
        <p:spPr>
          <a:xfrm>
            <a:off x="4846320" y="2628900"/>
            <a:ext cx="822960" cy="5257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0.9784</a:t>
            </a:r>
            <a:endParaRPr lang="en-US" sz="1300" dirty="0"/>
          </a:p>
        </p:txBody>
      </p:sp>
      <p:sp>
        <p:nvSpPr>
          <p:cNvPr id="23" name="Shape 21"/>
          <p:cNvSpPr/>
          <p:nvPr/>
        </p:nvSpPr>
        <p:spPr>
          <a:xfrm>
            <a:off x="6263640" y="868680"/>
            <a:ext cx="5029200" cy="1965960"/>
          </a:xfrm>
          <a:prstGeom prst="roundRect">
            <a:avLst>
              <a:gd name="adj" fmla="val 3721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24" name="Image 0" descr="/mnt/data/pres_inputs/presentation_inputs/classifier/outputs/figures/07_phase4_100pct_balanced_metrics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09360" y="928032"/>
            <a:ext cx="4937760" cy="1847256"/>
          </a:xfrm>
          <a:prstGeom prst="rect">
            <a:avLst/>
          </a:prstGeom>
        </p:spPr>
      </p:pic>
      <p:sp>
        <p:nvSpPr>
          <p:cNvPr id="25" name="Text 22"/>
          <p:cNvSpPr/>
          <p:nvPr/>
        </p:nvSpPr>
        <p:spPr>
          <a:xfrm>
            <a:off x="6309360" y="2834640"/>
            <a:ext cx="49377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100% balanced metrics</a:t>
            </a:r>
            <a:endParaRPr lang="en-US" sz="950" dirty="0"/>
          </a:p>
        </p:txBody>
      </p:sp>
      <p:sp>
        <p:nvSpPr>
          <p:cNvPr id="26" name="Shape 23"/>
          <p:cNvSpPr/>
          <p:nvPr/>
        </p:nvSpPr>
        <p:spPr>
          <a:xfrm>
            <a:off x="777240" y="3703320"/>
            <a:ext cx="4846320" cy="1783080"/>
          </a:xfrm>
          <a:prstGeom prst="roundRect">
            <a:avLst>
              <a:gd name="adj" fmla="val 4103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27" name="Image 1" descr="/mnt/data/pres_inputs/presentation_inputs/classifier/outputs/figures/07_phase4_100pct_confusion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3752223"/>
            <a:ext cx="4754880" cy="1685274"/>
          </a:xfrm>
          <a:prstGeom prst="rect">
            <a:avLst/>
          </a:prstGeom>
        </p:spPr>
      </p:pic>
      <p:sp>
        <p:nvSpPr>
          <p:cNvPr id="28" name="Text 24"/>
          <p:cNvSpPr/>
          <p:nvPr/>
        </p:nvSpPr>
        <p:spPr>
          <a:xfrm>
            <a:off x="822960" y="5486400"/>
            <a:ext cx="47548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100% confusion matrices</a:t>
            </a:r>
            <a:endParaRPr lang="en-US" sz="950" dirty="0"/>
          </a:p>
        </p:txBody>
      </p:sp>
      <p:sp>
        <p:nvSpPr>
          <p:cNvPr id="29" name="Shape 25"/>
          <p:cNvSpPr/>
          <p:nvPr/>
        </p:nvSpPr>
        <p:spPr>
          <a:xfrm>
            <a:off x="6400800" y="3703320"/>
            <a:ext cx="4846320" cy="1783080"/>
          </a:xfrm>
          <a:prstGeom prst="roundRect">
            <a:avLst>
              <a:gd name="adj" fmla="val 4103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30" name="Image 2" descr="/mnt/data/pres_inputs/presentation_inputs/classifier/outputs/figures/07_phase4_100pct_pairwise_auc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560" y="3749040"/>
            <a:ext cx="2652799" cy="1691640"/>
          </a:xfrm>
          <a:prstGeom prst="rect">
            <a:avLst/>
          </a:prstGeom>
        </p:spPr>
      </p:pic>
      <p:sp>
        <p:nvSpPr>
          <p:cNvPr id="31" name="Text 26"/>
          <p:cNvSpPr/>
          <p:nvPr/>
        </p:nvSpPr>
        <p:spPr>
          <a:xfrm>
            <a:off x="6446520" y="5486400"/>
            <a:ext cx="47548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100% pairwise AUC</a:t>
            </a:r>
            <a:endParaRPr lang="en-US" sz="950" dirty="0"/>
          </a:p>
        </p:txBody>
      </p:sp>
      <p:sp>
        <p:nvSpPr>
          <p:cNvPr id="32" name="Text 27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1E8AA5">
              <a:alpha val="92000"/>
            </a:srgbClr>
          </a:solidFill>
          <a:ln>
            <a:solidFill>
              <a:srgbClr val="1E8AA5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ConvNeXt-Tiny keeps top AUC; ResNet50 remains best practical accuracy/F1 choice.</a:t>
            </a:r>
            <a:endParaRPr lang="en-US" sz="10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C9A227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Project map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Opening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C9A227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2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685800" y="1325880"/>
            <a:ext cx="2880360" cy="1097280"/>
          </a:xfrm>
          <a:prstGeom prst="roundRect">
            <a:avLst>
              <a:gd name="adj" fmla="val 6667"/>
            </a:avLst>
          </a:prstGeom>
          <a:solidFill>
            <a:srgbClr val="FFF7DB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50392" y="1472184"/>
            <a:ext cx="25603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9A227"/>
                </a:solidFill>
              </a:rPr>
              <a:t>Shared input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886968" y="1856232"/>
            <a:ext cx="2478024" cy="457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Face image dataset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Source-aware experimental design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4663440" y="914400"/>
            <a:ext cx="2743200" cy="1828800"/>
          </a:xfrm>
          <a:prstGeom prst="roundRect">
            <a:avLst>
              <a:gd name="adj" fmla="val 4000"/>
            </a:avLst>
          </a:prstGeom>
          <a:solidFill>
            <a:srgbClr val="E7F6F7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828032" y="1060704"/>
            <a:ext cx="24231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E8AA5"/>
                </a:solidFill>
              </a:rPr>
              <a:t>Part A: Classifier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4864608" y="1444752"/>
            <a:ext cx="2340864" cy="1188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Input: real + fake images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Goal: detect fake images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Evidence: metrics, source behavior, Grad-CAM, scaling</a:t>
            </a:r>
            <a:endParaRPr lang="en-US" sz="1150" dirty="0"/>
          </a:p>
        </p:txBody>
      </p:sp>
      <p:sp>
        <p:nvSpPr>
          <p:cNvPr id="13" name="Shape 11"/>
          <p:cNvSpPr/>
          <p:nvPr/>
        </p:nvSpPr>
        <p:spPr>
          <a:xfrm>
            <a:off x="4663440" y="3657600"/>
            <a:ext cx="2743200" cy="1691640"/>
          </a:xfrm>
          <a:prstGeom prst="roundRect">
            <a:avLst>
              <a:gd name="adj" fmla="val 4324"/>
            </a:avLst>
          </a:prstGeom>
          <a:solidFill>
            <a:srgbClr val="FFF2E6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4828032" y="3803904"/>
            <a:ext cx="24231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F28C28"/>
                </a:solidFill>
              </a:rPr>
              <a:t>Part B: Generator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4864608" y="4187952"/>
            <a:ext cx="2340864" cy="10515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Input: real face dataset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Goal: synthesize face samples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Evidence: FID, grids, progression, selected samples</a:t>
            </a:r>
            <a:endParaRPr lang="en-US" sz="1150" dirty="0"/>
          </a:p>
        </p:txBody>
      </p:sp>
      <p:sp>
        <p:nvSpPr>
          <p:cNvPr id="16" name="Shape 14"/>
          <p:cNvSpPr/>
          <p:nvPr/>
        </p:nvSpPr>
        <p:spPr>
          <a:xfrm>
            <a:off x="3566160" y="1874520"/>
            <a:ext cx="1051560" cy="-45720"/>
          </a:xfrm>
          <a:prstGeom prst="line">
            <a:avLst/>
          </a:prstGeom>
          <a:noFill/>
          <a:ln w="31750">
            <a:solidFill>
              <a:srgbClr val="C9A227"/>
            </a:solidFill>
            <a:prstDash val="solid"/>
            <a:tailEnd type="triangle"/>
          </a:ln>
        </p:spPr>
      </p:sp>
      <p:sp>
        <p:nvSpPr>
          <p:cNvPr id="17" name="Shape 15"/>
          <p:cNvSpPr/>
          <p:nvPr/>
        </p:nvSpPr>
        <p:spPr>
          <a:xfrm>
            <a:off x="3566160" y="1874520"/>
            <a:ext cx="1051560" cy="2560320"/>
          </a:xfrm>
          <a:prstGeom prst="line">
            <a:avLst/>
          </a:prstGeom>
          <a:noFill/>
          <a:ln w="31750">
            <a:solidFill>
              <a:srgbClr val="C9A227"/>
            </a:solidFill>
            <a:prstDash val="solid"/>
            <a:tailEnd type="triangle"/>
          </a:ln>
        </p:spPr>
      </p:sp>
      <p:sp>
        <p:nvSpPr>
          <p:cNvPr id="18" name="Shape 16"/>
          <p:cNvSpPr/>
          <p:nvPr/>
        </p:nvSpPr>
        <p:spPr>
          <a:xfrm>
            <a:off x="8001000" y="822960"/>
            <a:ext cx="3383280" cy="2240280"/>
          </a:xfrm>
          <a:prstGeom prst="roundRect">
            <a:avLst>
              <a:gd name="adj" fmla="val 3265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19" name="Image 0" descr="/mnt/data/pres_inputs/presentation_inputs/classifier/outputs/figures/01_source_samples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46720" y="932758"/>
            <a:ext cx="3291840" cy="2020683"/>
          </a:xfrm>
          <a:prstGeom prst="rect">
            <a:avLst/>
          </a:prstGeom>
        </p:spPr>
      </p:pic>
      <p:sp>
        <p:nvSpPr>
          <p:cNvPr id="20" name="Text 17"/>
          <p:cNvSpPr/>
          <p:nvPr/>
        </p:nvSpPr>
        <p:spPr>
          <a:xfrm>
            <a:off x="8046720" y="3063240"/>
            <a:ext cx="32918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Classifier source grid</a:t>
            </a:r>
            <a:endParaRPr lang="en-US" sz="950" dirty="0"/>
          </a:p>
        </p:txBody>
      </p:sp>
      <p:sp>
        <p:nvSpPr>
          <p:cNvPr id="21" name="Shape 18"/>
          <p:cNvSpPr/>
          <p:nvPr/>
        </p:nvSpPr>
        <p:spPr>
          <a:xfrm>
            <a:off x="8001000" y="3630168"/>
            <a:ext cx="3383280" cy="2148840"/>
          </a:xfrm>
          <a:prstGeom prst="roundRect">
            <a:avLst>
              <a:gd name="adj" fmla="val 3404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22" name="Image 1" descr="/mnt/data/pres_inputs/presentation_inputs/generator/outputs/samples/final_showcase/phase5_top3_panel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895" y="3675888"/>
            <a:ext cx="1513490" cy="2057400"/>
          </a:xfrm>
          <a:prstGeom prst="rect">
            <a:avLst/>
          </a:prstGeom>
        </p:spPr>
      </p:pic>
      <p:sp>
        <p:nvSpPr>
          <p:cNvPr id="23" name="Text 19"/>
          <p:cNvSpPr/>
          <p:nvPr/>
        </p:nvSpPr>
        <p:spPr>
          <a:xfrm>
            <a:off x="8046720" y="5779008"/>
            <a:ext cx="32918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Generator final showcase</a:t>
            </a:r>
            <a:endParaRPr lang="en-US" sz="950" dirty="0"/>
          </a:p>
        </p:txBody>
      </p:sp>
      <p:sp>
        <p:nvSpPr>
          <p:cNvPr id="24" name="Text 20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C9A227">
              <a:alpha val="92000"/>
            </a:srgbClr>
          </a:solidFill>
          <a:ln>
            <a:solidFill>
              <a:srgbClr val="C9A227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One dataset supports two linked questions: detection and synthesis.</a:t>
            </a:r>
            <a:endParaRPr lang="en-US" sz="10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C9A227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Final classifier decision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 - Classifier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C9A227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20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731520" y="914400"/>
            <a:ext cx="3246120" cy="1143000"/>
          </a:xfrm>
          <a:prstGeom prst="roundRect">
            <a:avLst>
              <a:gd name="adj" fmla="val 6400"/>
            </a:avLst>
          </a:prstGeom>
          <a:solidFill>
            <a:srgbClr val="FFF7DB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96112" y="1060704"/>
            <a:ext cx="29260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9A227"/>
                </a:solidFill>
              </a:rPr>
              <a:t>Model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932688" y="1444752"/>
            <a:ext cx="2843784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ResNet50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4251960" y="914400"/>
            <a:ext cx="3246120" cy="1143000"/>
          </a:xfrm>
          <a:prstGeom prst="roundRect">
            <a:avLst>
              <a:gd name="adj" fmla="val 6400"/>
            </a:avLst>
          </a:prstGeom>
          <a:solidFill>
            <a:srgbClr val="E7F6F7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416552" y="1060704"/>
            <a:ext cx="29260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E8AA5"/>
                </a:solidFill>
              </a:rPr>
              <a:t>Input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4453128" y="1444752"/>
            <a:ext cx="2843784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224 x 224 facecrop</a:t>
            </a:r>
            <a:endParaRPr lang="en-US" sz="1150" dirty="0"/>
          </a:p>
        </p:txBody>
      </p:sp>
      <p:sp>
        <p:nvSpPr>
          <p:cNvPr id="13" name="Shape 11"/>
          <p:cNvSpPr/>
          <p:nvPr/>
        </p:nvSpPr>
        <p:spPr>
          <a:xfrm>
            <a:off x="7772400" y="914400"/>
            <a:ext cx="3246120" cy="1143000"/>
          </a:xfrm>
          <a:prstGeom prst="roundRect">
            <a:avLst>
              <a:gd name="adj" fmla="val 6400"/>
            </a:avLst>
          </a:prstGeom>
          <a:solidFill>
            <a:srgbClr val="E7F6F7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936992" y="1060704"/>
            <a:ext cx="29260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2CB1A8"/>
                </a:solidFill>
              </a:rPr>
              <a:t>Normalization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7973568" y="1444752"/>
            <a:ext cx="2843784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ImageNet/default</a:t>
            </a:r>
            <a:endParaRPr lang="en-US" sz="1150" dirty="0"/>
          </a:p>
        </p:txBody>
      </p:sp>
      <p:sp>
        <p:nvSpPr>
          <p:cNvPr id="16" name="Shape 14"/>
          <p:cNvSpPr/>
          <p:nvPr/>
        </p:nvSpPr>
        <p:spPr>
          <a:xfrm>
            <a:off x="731520" y="2514600"/>
            <a:ext cx="3246120" cy="1143000"/>
          </a:xfrm>
          <a:prstGeom prst="roundRect">
            <a:avLst>
              <a:gd name="adj" fmla="val 6400"/>
            </a:avLst>
          </a:prstGeom>
          <a:solidFill>
            <a:srgbClr val="FFF2E6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896112" y="2660904"/>
            <a:ext cx="29260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F28C28"/>
                </a:solidFill>
              </a:rPr>
              <a:t>Augmentation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932688" y="3044952"/>
            <a:ext cx="2843784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Disabled for current setting</a:t>
            </a:r>
            <a:endParaRPr lang="en-US" sz="1150" dirty="0"/>
          </a:p>
        </p:txBody>
      </p:sp>
      <p:sp>
        <p:nvSpPr>
          <p:cNvPr id="19" name="Shape 17"/>
          <p:cNvSpPr/>
          <p:nvPr/>
        </p:nvSpPr>
        <p:spPr>
          <a:xfrm>
            <a:off x="4251960" y="2514600"/>
            <a:ext cx="3246120" cy="1143000"/>
          </a:xfrm>
          <a:prstGeom prst="roundRect">
            <a:avLst>
              <a:gd name="adj" fmla="val 6400"/>
            </a:avLst>
          </a:prstGeom>
          <a:solidFill>
            <a:srgbClr val="FFF0F0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4416552" y="2660904"/>
            <a:ext cx="29260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83D3D"/>
                </a:solidFill>
              </a:rPr>
              <a:t>Limitation</a:t>
            </a:r>
            <a:endParaRPr lang="en-US" sz="1500" dirty="0"/>
          </a:p>
        </p:txBody>
      </p:sp>
      <p:sp>
        <p:nvSpPr>
          <p:cNvPr id="21" name="Text 19"/>
          <p:cNvSpPr/>
          <p:nvPr/>
        </p:nvSpPr>
        <p:spPr>
          <a:xfrm>
            <a:off x="4453128" y="3044952"/>
            <a:ext cx="2843784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Source generalization</a:t>
            </a:r>
            <a:endParaRPr lang="en-US" sz="1150" dirty="0"/>
          </a:p>
        </p:txBody>
      </p:sp>
      <p:sp>
        <p:nvSpPr>
          <p:cNvPr id="22" name="Shape 20"/>
          <p:cNvSpPr/>
          <p:nvPr/>
        </p:nvSpPr>
        <p:spPr>
          <a:xfrm>
            <a:off x="7772400" y="2514600"/>
            <a:ext cx="3246120" cy="1143000"/>
          </a:xfrm>
          <a:prstGeom prst="roundRect">
            <a:avLst>
              <a:gd name="adj" fmla="val 6400"/>
            </a:avLst>
          </a:prstGeom>
          <a:solidFill>
            <a:srgbClr val="FFF7DB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7936992" y="2660904"/>
            <a:ext cx="29260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9A227"/>
                </a:solidFill>
              </a:rPr>
              <a:t>Final result</a:t>
            </a:r>
            <a:endParaRPr lang="en-US" sz="1500" dirty="0"/>
          </a:p>
        </p:txBody>
      </p:sp>
      <p:sp>
        <p:nvSpPr>
          <p:cNvPr id="24" name="Text 22"/>
          <p:cNvSpPr/>
          <p:nvPr/>
        </p:nvSpPr>
        <p:spPr>
          <a:xfrm>
            <a:off x="7973568" y="3044952"/>
            <a:ext cx="2843784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AUC 0.9950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Accuracy 0.9692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F1 0.9794</a:t>
            </a:r>
            <a:endParaRPr lang="en-US" sz="1150" dirty="0"/>
          </a:p>
        </p:txBody>
      </p:sp>
      <p:sp>
        <p:nvSpPr>
          <p:cNvPr id="25" name="Shape 23"/>
          <p:cNvSpPr/>
          <p:nvPr/>
        </p:nvSpPr>
        <p:spPr>
          <a:xfrm>
            <a:off x="2697480" y="4526280"/>
            <a:ext cx="6675120" cy="1051560"/>
          </a:xfrm>
          <a:prstGeom prst="roundRect">
            <a:avLst>
              <a:gd name="adj" fmla="val 6957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26" name="Image 0" descr="/mnt/data/pres_inputs/presentation_inputs/classifier/outputs/figures/07_phase4_fold_f1_stability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70125" y="4572000"/>
            <a:ext cx="3129829" cy="960120"/>
          </a:xfrm>
          <a:prstGeom prst="rect">
            <a:avLst/>
          </a:prstGeom>
        </p:spPr>
      </p:pic>
      <p:sp>
        <p:nvSpPr>
          <p:cNvPr id="27" name="Text 24"/>
          <p:cNvSpPr/>
          <p:nvPr/>
        </p:nvSpPr>
        <p:spPr>
          <a:xfrm>
            <a:off x="2743200" y="5577840"/>
            <a:ext cx="65836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Final model fold stability evidence</a:t>
            </a:r>
            <a:endParaRPr lang="en-US" sz="950" dirty="0"/>
          </a:p>
        </p:txBody>
      </p:sp>
      <p:sp>
        <p:nvSpPr>
          <p:cNvPr id="28" name="Text 25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C9A227">
              <a:alpha val="92000"/>
            </a:srgbClr>
          </a:solidFill>
          <a:ln>
            <a:solidFill>
              <a:srgbClr val="C9A227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Best classifier result: ResNet50 at 100% data, AUC 0.9950, accuracy 0.9692, F1 0.9794.</a:t>
            </a:r>
            <a:endParaRPr lang="en-US" sz="10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1B1F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567160" y="0"/>
            <a:ext cx="164592" cy="6858000"/>
          </a:xfrm>
          <a:prstGeom prst="rect">
            <a:avLst/>
          </a:prstGeom>
          <a:solidFill>
            <a:srgbClr val="F28C28">
              <a:alpha val="90000"/>
            </a:srgbClr>
          </a:solidFill>
          <a:ln w="12700">
            <a:solidFill>
              <a:srgbClr val="F28C28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11841480" y="0"/>
            <a:ext cx="118872" cy="6858000"/>
          </a:xfrm>
          <a:prstGeom prst="rect">
            <a:avLst/>
          </a:prstGeom>
          <a:solidFill>
            <a:srgbClr val="6C4AB6">
              <a:alpha val="80000"/>
            </a:srgbClr>
          </a:solidFill>
          <a:ln w="12700">
            <a:solidFill>
              <a:srgbClr val="6C4AB6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22960" y="2423160"/>
            <a:ext cx="106070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40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Part II - Generator</a:t>
            </a:r>
            <a:endParaRPr lang="en-US" sz="4000" dirty="0"/>
          </a:p>
        </p:txBody>
      </p:sp>
      <p:sp>
        <p:nvSpPr>
          <p:cNvPr id="5" name="Text 3"/>
          <p:cNvSpPr/>
          <p:nvPr/>
        </p:nvSpPr>
        <p:spPr>
          <a:xfrm>
            <a:off x="868680" y="3246120"/>
            <a:ext cx="9601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dirty="0">
                <a:solidFill>
                  <a:srgbClr val="CBD5E1"/>
                </a:solidFill>
              </a:rPr>
              <a:t>Phase 0 baseline → Phase 1 pipeline lock-in → parallel GAN/VAE/DDPM branches → final comparison → showcase</a:t>
            </a:r>
            <a:endParaRPr lang="en-US" sz="17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F28C28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Generator goal: synthesize realistic face images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II - Generator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F28C28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22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731520" y="1051560"/>
            <a:ext cx="3246120" cy="1325880"/>
          </a:xfrm>
          <a:prstGeom prst="roundRect">
            <a:avLst>
              <a:gd name="adj" fmla="val 5517"/>
            </a:avLst>
          </a:prstGeom>
          <a:solidFill>
            <a:srgbClr val="FFF2E6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96112" y="1197864"/>
            <a:ext cx="29260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F28C28"/>
                </a:solidFill>
              </a:rPr>
              <a:t>Input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932688" y="1581912"/>
            <a:ext cx="2843784" cy="6858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Real face dataset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Pipeline-controlled crops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4434840" y="1051560"/>
            <a:ext cx="3246120" cy="1325880"/>
          </a:xfrm>
          <a:prstGeom prst="roundRect">
            <a:avLst>
              <a:gd name="adj" fmla="val 5517"/>
            </a:avLst>
          </a:prstGeom>
          <a:solidFill>
            <a:srgbClr val="F0EBFF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99432" y="1197864"/>
            <a:ext cx="29260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6C4AB6"/>
                </a:solidFill>
              </a:rPr>
              <a:t>Goal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4636008" y="1581912"/>
            <a:ext cx="2843784" cy="6858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Generate realistic face samples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Compare model families</a:t>
            </a:r>
            <a:endParaRPr lang="en-US" sz="1150" dirty="0"/>
          </a:p>
        </p:txBody>
      </p:sp>
      <p:sp>
        <p:nvSpPr>
          <p:cNvPr id="13" name="Shape 11"/>
          <p:cNvSpPr/>
          <p:nvPr/>
        </p:nvSpPr>
        <p:spPr>
          <a:xfrm>
            <a:off x="8138160" y="1051560"/>
            <a:ext cx="3246120" cy="1325880"/>
          </a:xfrm>
          <a:prstGeom prst="roundRect">
            <a:avLst>
              <a:gd name="adj" fmla="val 5517"/>
            </a:avLst>
          </a:prstGeom>
          <a:solidFill>
            <a:srgbClr val="FFF7DB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8302752" y="1197864"/>
            <a:ext cx="29260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9A227"/>
                </a:solidFill>
              </a:rPr>
              <a:t>Evidence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8339328" y="1581912"/>
            <a:ext cx="2843784" cy="6858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Sample grids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FID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Training progression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Quality vs speed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Selected samples</a:t>
            </a:r>
            <a:endParaRPr lang="en-US" sz="1150" dirty="0"/>
          </a:p>
        </p:txBody>
      </p:sp>
      <p:sp>
        <p:nvSpPr>
          <p:cNvPr id="16" name="Shape 14"/>
          <p:cNvSpPr/>
          <p:nvPr/>
        </p:nvSpPr>
        <p:spPr>
          <a:xfrm>
            <a:off x="1097280" y="3154680"/>
            <a:ext cx="10012680" cy="2240280"/>
          </a:xfrm>
          <a:prstGeom prst="roundRect">
            <a:avLst>
              <a:gd name="adj" fmla="val 3265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17" name="Image 0" descr="/mnt/data/presentation_work/assets/final_family_grids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59567" y="3200400"/>
            <a:ext cx="5688106" cy="2148840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1143000" y="5394960"/>
            <a:ext cx="99212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Final sample grids from the three model families</a:t>
            </a:r>
            <a:endParaRPr lang="en-US" sz="950" dirty="0"/>
          </a:p>
        </p:txBody>
      </p:sp>
      <p:sp>
        <p:nvSpPr>
          <p:cNvPr id="19" name="Text 16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F28C28">
              <a:alpha val="92000"/>
            </a:srgbClr>
          </a:solidFill>
          <a:ln>
            <a:solidFill>
              <a:srgbClr val="F28C28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Generator evaluation uses both distribution-level FID and qualitative image grids.</a:t>
            </a:r>
            <a:endParaRPr lang="en-US" sz="10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F28C28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Generator roadmap forks after pipeline selection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II - Generator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F28C28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23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777240" y="1097280"/>
            <a:ext cx="1554480" cy="685800"/>
          </a:xfrm>
          <a:prstGeom prst="roundRect">
            <a:avLst>
              <a:gd name="adj" fmla="val 10667"/>
            </a:avLst>
          </a:prstGeom>
          <a:solidFill>
            <a:srgbClr val="FFF2E6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941832" y="1243584"/>
            <a:ext cx="12344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F28C28"/>
                </a:solidFill>
              </a:rPr>
              <a:t>Phase 0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978408" y="1627632"/>
            <a:ext cx="1152144" cy="45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baseline sanity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2331720" y="1435608"/>
            <a:ext cx="594360" cy="0"/>
          </a:xfrm>
          <a:prstGeom prst="line">
            <a:avLst/>
          </a:prstGeom>
          <a:noFill/>
          <a:ln w="29210">
            <a:solidFill>
              <a:srgbClr val="F28C28"/>
            </a:solidFill>
            <a:prstDash val="solid"/>
            <a:tailEnd type="triangle"/>
          </a:ln>
        </p:spPr>
      </p:sp>
      <p:sp>
        <p:nvSpPr>
          <p:cNvPr id="11" name="Shape 9"/>
          <p:cNvSpPr/>
          <p:nvPr/>
        </p:nvSpPr>
        <p:spPr>
          <a:xfrm>
            <a:off x="2971800" y="1097280"/>
            <a:ext cx="1828800" cy="685800"/>
          </a:xfrm>
          <a:prstGeom prst="roundRect">
            <a:avLst>
              <a:gd name="adj" fmla="val 10667"/>
            </a:avLst>
          </a:prstGeom>
          <a:solidFill>
            <a:srgbClr val="FFF2E6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3136392" y="1243584"/>
            <a:ext cx="15087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F28C28"/>
                </a:solidFill>
              </a:rPr>
              <a:t>Phase 1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172968" y="1627632"/>
            <a:ext cx="1426464" cy="45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pipeline selection</a:t>
            </a:r>
            <a:endParaRPr lang="en-US" sz="1150" dirty="0"/>
          </a:p>
        </p:txBody>
      </p:sp>
      <p:sp>
        <p:nvSpPr>
          <p:cNvPr id="14" name="Shape 12"/>
          <p:cNvSpPr/>
          <p:nvPr/>
        </p:nvSpPr>
        <p:spPr>
          <a:xfrm>
            <a:off x="4800600" y="1435608"/>
            <a:ext cx="685800" cy="530352"/>
          </a:xfrm>
          <a:prstGeom prst="line">
            <a:avLst/>
          </a:prstGeom>
          <a:noFill/>
          <a:ln w="29210">
            <a:solidFill>
              <a:srgbClr val="F28C28"/>
            </a:solidFill>
            <a:prstDash val="solid"/>
            <a:tailEnd type="triangle"/>
          </a:ln>
        </p:spPr>
      </p:sp>
      <p:sp>
        <p:nvSpPr>
          <p:cNvPr id="15" name="Shape 13"/>
          <p:cNvSpPr/>
          <p:nvPr/>
        </p:nvSpPr>
        <p:spPr>
          <a:xfrm>
            <a:off x="4800600" y="1435608"/>
            <a:ext cx="685800" cy="1810512"/>
          </a:xfrm>
          <a:prstGeom prst="line">
            <a:avLst/>
          </a:prstGeom>
          <a:noFill/>
          <a:ln w="29210">
            <a:solidFill>
              <a:srgbClr val="F28C28"/>
            </a:solidFill>
            <a:prstDash val="solid"/>
            <a:tailEnd type="triangle"/>
          </a:ln>
        </p:spPr>
      </p:sp>
      <p:sp>
        <p:nvSpPr>
          <p:cNvPr id="16" name="Shape 14"/>
          <p:cNvSpPr/>
          <p:nvPr/>
        </p:nvSpPr>
        <p:spPr>
          <a:xfrm>
            <a:off x="4800600" y="1435608"/>
            <a:ext cx="685800" cy="3090672"/>
          </a:xfrm>
          <a:prstGeom prst="line">
            <a:avLst/>
          </a:prstGeom>
          <a:noFill/>
          <a:ln w="29210">
            <a:solidFill>
              <a:srgbClr val="F28C28"/>
            </a:solidFill>
            <a:prstDash val="solid"/>
            <a:tailEnd type="triangle"/>
          </a:ln>
        </p:spPr>
      </p:sp>
      <p:sp>
        <p:nvSpPr>
          <p:cNvPr id="17" name="Shape 15"/>
          <p:cNvSpPr/>
          <p:nvPr/>
        </p:nvSpPr>
        <p:spPr>
          <a:xfrm>
            <a:off x="5532120" y="1600200"/>
            <a:ext cx="2148840" cy="777240"/>
          </a:xfrm>
          <a:prstGeom prst="roundRect">
            <a:avLst>
              <a:gd name="adj" fmla="val 9412"/>
            </a:avLst>
          </a:prstGeom>
          <a:solidFill>
            <a:srgbClr val="FFF2E6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5696712" y="1746504"/>
            <a:ext cx="18288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F28C28"/>
                </a:solidFill>
              </a:rPr>
              <a:t>Phase 2</a:t>
            </a:r>
            <a:endParaRPr lang="en-US" sz="1500" dirty="0"/>
          </a:p>
        </p:txBody>
      </p:sp>
      <p:sp>
        <p:nvSpPr>
          <p:cNvPr id="19" name="Text 17"/>
          <p:cNvSpPr/>
          <p:nvPr/>
        </p:nvSpPr>
        <p:spPr>
          <a:xfrm>
            <a:off x="5733288" y="2130552"/>
            <a:ext cx="1746504" cy="1371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GAN progression</a:t>
            </a:r>
            <a:endParaRPr lang="en-US" sz="1150" dirty="0"/>
          </a:p>
        </p:txBody>
      </p:sp>
      <p:sp>
        <p:nvSpPr>
          <p:cNvPr id="20" name="Shape 18"/>
          <p:cNvSpPr/>
          <p:nvPr/>
        </p:nvSpPr>
        <p:spPr>
          <a:xfrm>
            <a:off x="5532120" y="2880360"/>
            <a:ext cx="2148840" cy="777240"/>
          </a:xfrm>
          <a:prstGeom prst="roundRect">
            <a:avLst>
              <a:gd name="adj" fmla="val 9412"/>
            </a:avLst>
          </a:prstGeom>
          <a:solidFill>
            <a:srgbClr val="F0EBFF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5696712" y="3026664"/>
            <a:ext cx="18288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6C4AB6"/>
                </a:solidFill>
              </a:rPr>
              <a:t>Phase 3</a:t>
            </a:r>
            <a:endParaRPr lang="en-US" sz="1500" dirty="0"/>
          </a:p>
        </p:txBody>
      </p:sp>
      <p:sp>
        <p:nvSpPr>
          <p:cNvPr id="22" name="Text 20"/>
          <p:cNvSpPr/>
          <p:nvPr/>
        </p:nvSpPr>
        <p:spPr>
          <a:xfrm>
            <a:off x="5733288" y="3410712"/>
            <a:ext cx="1746504" cy="1371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VAE progression</a:t>
            </a:r>
            <a:endParaRPr lang="en-US" sz="1150" dirty="0"/>
          </a:p>
        </p:txBody>
      </p:sp>
      <p:sp>
        <p:nvSpPr>
          <p:cNvPr id="23" name="Shape 21"/>
          <p:cNvSpPr/>
          <p:nvPr/>
        </p:nvSpPr>
        <p:spPr>
          <a:xfrm>
            <a:off x="5532120" y="4160520"/>
            <a:ext cx="2148840" cy="777240"/>
          </a:xfrm>
          <a:prstGeom prst="roundRect">
            <a:avLst>
              <a:gd name="adj" fmla="val 9412"/>
            </a:avLst>
          </a:prstGeom>
          <a:solidFill>
            <a:srgbClr val="F0EBFF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5696712" y="4306824"/>
            <a:ext cx="18288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3C2C72"/>
                </a:solidFill>
              </a:rPr>
              <a:t>Phase 4</a:t>
            </a:r>
            <a:endParaRPr lang="en-US" sz="1500" dirty="0"/>
          </a:p>
        </p:txBody>
      </p:sp>
      <p:sp>
        <p:nvSpPr>
          <p:cNvPr id="25" name="Text 23"/>
          <p:cNvSpPr/>
          <p:nvPr/>
        </p:nvSpPr>
        <p:spPr>
          <a:xfrm>
            <a:off x="5733288" y="4690872"/>
            <a:ext cx="1746504" cy="1371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DDPM progression</a:t>
            </a:r>
            <a:endParaRPr lang="en-US" sz="1150" dirty="0"/>
          </a:p>
        </p:txBody>
      </p:sp>
      <p:sp>
        <p:nvSpPr>
          <p:cNvPr id="26" name="Shape 24"/>
          <p:cNvSpPr/>
          <p:nvPr/>
        </p:nvSpPr>
        <p:spPr>
          <a:xfrm>
            <a:off x="7680960" y="1993392"/>
            <a:ext cx="868680" cy="1252728"/>
          </a:xfrm>
          <a:prstGeom prst="line">
            <a:avLst/>
          </a:prstGeom>
          <a:noFill/>
          <a:ln w="22860">
            <a:solidFill>
              <a:srgbClr val="617083"/>
            </a:solidFill>
            <a:prstDash val="solid"/>
            <a:tailEnd type="triangle"/>
          </a:ln>
        </p:spPr>
      </p:sp>
      <p:sp>
        <p:nvSpPr>
          <p:cNvPr id="27" name="Shape 25"/>
          <p:cNvSpPr/>
          <p:nvPr/>
        </p:nvSpPr>
        <p:spPr>
          <a:xfrm>
            <a:off x="7680960" y="3273552"/>
            <a:ext cx="868680" cy="0"/>
          </a:xfrm>
          <a:prstGeom prst="line">
            <a:avLst/>
          </a:prstGeom>
          <a:noFill/>
          <a:ln w="22860">
            <a:solidFill>
              <a:srgbClr val="617083"/>
            </a:solidFill>
            <a:prstDash val="solid"/>
            <a:tailEnd type="triangle"/>
          </a:ln>
        </p:spPr>
      </p:sp>
      <p:sp>
        <p:nvSpPr>
          <p:cNvPr id="28" name="Shape 26"/>
          <p:cNvSpPr/>
          <p:nvPr/>
        </p:nvSpPr>
        <p:spPr>
          <a:xfrm>
            <a:off x="7680960" y="4553712"/>
            <a:ext cx="868680" cy="-1252728"/>
          </a:xfrm>
          <a:prstGeom prst="line">
            <a:avLst/>
          </a:prstGeom>
          <a:noFill/>
          <a:ln w="22860">
            <a:solidFill>
              <a:srgbClr val="617083"/>
            </a:solidFill>
            <a:prstDash val="solid"/>
            <a:tailEnd type="triangle"/>
          </a:ln>
        </p:spPr>
      </p:sp>
      <p:sp>
        <p:nvSpPr>
          <p:cNvPr id="29" name="Shape 27"/>
          <p:cNvSpPr/>
          <p:nvPr/>
        </p:nvSpPr>
        <p:spPr>
          <a:xfrm>
            <a:off x="8595360" y="2834640"/>
            <a:ext cx="2011680" cy="777240"/>
          </a:xfrm>
          <a:prstGeom prst="roundRect">
            <a:avLst>
              <a:gd name="adj" fmla="val 9412"/>
            </a:avLst>
          </a:prstGeom>
          <a:solidFill>
            <a:srgbClr val="FFF7DB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8759952" y="2980944"/>
            <a:ext cx="16916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9A227"/>
                </a:solidFill>
              </a:rPr>
              <a:t>Phase 5</a:t>
            </a:r>
            <a:endParaRPr lang="en-US" sz="1500" dirty="0"/>
          </a:p>
        </p:txBody>
      </p:sp>
      <p:sp>
        <p:nvSpPr>
          <p:cNvPr id="31" name="Text 29"/>
          <p:cNvSpPr/>
          <p:nvPr/>
        </p:nvSpPr>
        <p:spPr>
          <a:xfrm>
            <a:off x="8796528" y="3364992"/>
            <a:ext cx="1609344" cy="1371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final comparison</a:t>
            </a:r>
            <a:endParaRPr lang="en-US" sz="1150" dirty="0"/>
          </a:p>
        </p:txBody>
      </p:sp>
      <p:sp>
        <p:nvSpPr>
          <p:cNvPr id="32" name="Shape 30"/>
          <p:cNvSpPr/>
          <p:nvPr/>
        </p:nvSpPr>
        <p:spPr>
          <a:xfrm>
            <a:off x="10607040" y="3246120"/>
            <a:ext cx="457200" cy="0"/>
          </a:xfrm>
          <a:prstGeom prst="line">
            <a:avLst/>
          </a:prstGeom>
          <a:noFill/>
          <a:ln w="29210">
            <a:solidFill>
              <a:srgbClr val="C9A227"/>
            </a:solidFill>
            <a:prstDash val="solid"/>
            <a:tailEnd type="triangle"/>
          </a:ln>
        </p:spPr>
      </p:sp>
      <p:sp>
        <p:nvSpPr>
          <p:cNvPr id="33" name="Shape 31"/>
          <p:cNvSpPr/>
          <p:nvPr/>
        </p:nvSpPr>
        <p:spPr>
          <a:xfrm>
            <a:off x="11064240" y="2834640"/>
            <a:ext cx="914400" cy="777240"/>
          </a:xfrm>
          <a:prstGeom prst="roundRect">
            <a:avLst>
              <a:gd name="adj" fmla="val 9412"/>
            </a:avLst>
          </a:prstGeom>
          <a:solidFill>
            <a:srgbClr val="FFF7DB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34" name="Text 32"/>
          <p:cNvSpPr/>
          <p:nvPr/>
        </p:nvSpPr>
        <p:spPr>
          <a:xfrm>
            <a:off x="11228832" y="2980944"/>
            <a:ext cx="5943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9A227"/>
                </a:solidFill>
              </a:rPr>
              <a:t>Phase 6</a:t>
            </a:r>
            <a:endParaRPr lang="en-US" sz="1500" dirty="0"/>
          </a:p>
        </p:txBody>
      </p:sp>
      <p:sp>
        <p:nvSpPr>
          <p:cNvPr id="35" name="Text 33"/>
          <p:cNvSpPr/>
          <p:nvPr/>
        </p:nvSpPr>
        <p:spPr>
          <a:xfrm>
            <a:off x="11265408" y="3364992"/>
            <a:ext cx="512064" cy="1371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showcase</a:t>
            </a:r>
            <a:endParaRPr lang="en-US" sz="1150" dirty="0"/>
          </a:p>
        </p:txBody>
      </p:sp>
      <p:sp>
        <p:nvSpPr>
          <p:cNvPr id="36" name="Text 34"/>
          <p:cNvSpPr/>
          <p:nvPr/>
        </p:nvSpPr>
        <p:spPr>
          <a:xfrm>
            <a:off x="914400" y="5669280"/>
            <a:ext cx="10332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172033"/>
                </a:solidFill>
              </a:rPr>
              <a:t>Phases 2, 3, and 4 are parallel branches/forks after Phase 1.</a:t>
            </a:r>
            <a:endParaRPr lang="en-US" sz="1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F28C28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0 verifies loops before quality claims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II - Generator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F28C28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24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731520" y="1051560"/>
            <a:ext cx="3383280" cy="1508760"/>
          </a:xfrm>
          <a:prstGeom prst="roundRect">
            <a:avLst>
              <a:gd name="adj" fmla="val 4848"/>
            </a:avLst>
          </a:prstGeom>
          <a:solidFill>
            <a:srgbClr val="FFF2E6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96112" y="1197864"/>
            <a:ext cx="30632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F28C28"/>
                </a:solidFill>
              </a:rPr>
              <a:t>What was tested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932688" y="1581912"/>
            <a:ext cx="2980944" cy="8686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Raw/un-aligned images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Minimal WGAN, VAE, DDPM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No FID tracked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4526280" y="868680"/>
            <a:ext cx="6675120" cy="3429000"/>
          </a:xfrm>
          <a:prstGeom prst="roundRect">
            <a:avLst>
              <a:gd name="adj" fmla="val 2133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11" name="Image 0" descr="/mnt/data/presentation_work/assets/phase0_baselines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0" y="1344821"/>
            <a:ext cx="6583680" cy="2476718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4572000" y="4297680"/>
            <a:ext cx="65836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Phase 0 sample grids</a:t>
            </a:r>
            <a:endParaRPr lang="en-US" sz="950" dirty="0"/>
          </a:p>
        </p:txBody>
      </p:sp>
      <p:sp>
        <p:nvSpPr>
          <p:cNvPr id="13" name="Shape 10"/>
          <p:cNvSpPr/>
          <p:nvPr/>
        </p:nvSpPr>
        <p:spPr>
          <a:xfrm>
            <a:off x="731520" y="3246120"/>
            <a:ext cx="3383280" cy="1371600"/>
          </a:xfrm>
          <a:prstGeom prst="roundRect">
            <a:avLst>
              <a:gd name="adj" fmla="val 5333"/>
            </a:avLst>
          </a:prstGeom>
          <a:solidFill>
            <a:srgbClr val="FFF7DB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96112" y="3392424"/>
            <a:ext cx="30632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9A227"/>
                </a:solidFill>
              </a:rPr>
              <a:t>What was learned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932688" y="3776472"/>
            <a:ext cx="2980944" cy="7315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Training loops work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Raw data quality is the bottleneck</a:t>
            </a:r>
            <a:endParaRPr lang="en-US" sz="1150" dirty="0"/>
          </a:p>
        </p:txBody>
      </p:sp>
      <p:sp>
        <p:nvSpPr>
          <p:cNvPr id="16" name="Text 13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F28C28">
              <a:alpha val="92000"/>
            </a:srgbClr>
          </a:solidFill>
          <a:ln>
            <a:solidFill>
              <a:srgbClr val="F28C28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Training loops work, but raw data quality is the bottleneck.</a:t>
            </a:r>
            <a:endParaRPr lang="en-US" sz="10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F28C28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0 failure modes point to data bottlenecks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II - Generator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F28C28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25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777240" y="914400"/>
            <a:ext cx="3108960" cy="3108960"/>
          </a:xfrm>
          <a:prstGeom prst="roundRect">
            <a:avLst>
              <a:gd name="adj" fmla="val 2353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8" name="Image 0" descr="/mnt/data/pres_inputs/presentation_inputs/generator/outputs/samples/p0_wgan/epoch_020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2960" y="960120"/>
            <a:ext cx="3017520" cy="301752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822960" y="4023360"/>
            <a:ext cx="30175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WGAN: blobs / weak face structure</a:t>
            </a:r>
            <a:endParaRPr lang="en-US" sz="950" dirty="0"/>
          </a:p>
        </p:txBody>
      </p:sp>
      <p:sp>
        <p:nvSpPr>
          <p:cNvPr id="10" name="Shape 7"/>
          <p:cNvSpPr/>
          <p:nvPr/>
        </p:nvSpPr>
        <p:spPr>
          <a:xfrm>
            <a:off x="4526280" y="914400"/>
            <a:ext cx="3108960" cy="3108960"/>
          </a:xfrm>
          <a:prstGeom prst="roundRect">
            <a:avLst>
              <a:gd name="adj" fmla="val 2353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11" name="Image 1" descr="/mnt/data/pres_inputs/presentation_inputs/generator/outputs/samples/p0_vae/epoch_010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60120"/>
            <a:ext cx="3017520" cy="301752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4572000" y="4023360"/>
            <a:ext cx="30175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VAE: blurry averages</a:t>
            </a:r>
            <a:endParaRPr lang="en-US" sz="950" dirty="0"/>
          </a:p>
        </p:txBody>
      </p:sp>
      <p:sp>
        <p:nvSpPr>
          <p:cNvPr id="13" name="Shape 9"/>
          <p:cNvSpPr/>
          <p:nvPr/>
        </p:nvSpPr>
        <p:spPr>
          <a:xfrm>
            <a:off x="8275320" y="914400"/>
            <a:ext cx="3108960" cy="3108960"/>
          </a:xfrm>
          <a:prstGeom prst="roundRect">
            <a:avLst>
              <a:gd name="adj" fmla="val 2353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14" name="Image 2" descr="/mnt/data/pres_inputs/presentation_inputs/generator/outputs/samples/p0_ddpm/epoch_020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040" y="960120"/>
            <a:ext cx="3017520" cy="3017520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8321040" y="4023360"/>
            <a:ext cx="30175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DDPM: more texture but noisy</a:t>
            </a:r>
            <a:endParaRPr lang="en-US" sz="950" dirty="0"/>
          </a:p>
        </p:txBody>
      </p:sp>
      <p:sp>
        <p:nvSpPr>
          <p:cNvPr id="16" name="Text 11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F28C28">
              <a:alpha val="92000"/>
            </a:srgbClr>
          </a:solidFill>
          <a:ln>
            <a:solidFill>
              <a:srgbClr val="F28C28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Decision: fix the data pipeline before comparing model families.</a:t>
            </a:r>
            <a:endParaRPr lang="en-US" sz="10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F28C28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1 selects the generator data pipeline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II - Generator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F28C28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26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731520" y="960120"/>
            <a:ext cx="2926080" cy="1828800"/>
          </a:xfrm>
          <a:prstGeom prst="roundRect">
            <a:avLst>
              <a:gd name="adj" fmla="val 4000"/>
            </a:avLst>
          </a:prstGeom>
          <a:solidFill>
            <a:srgbClr val="FFF2E6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96112" y="1106424"/>
            <a:ext cx="26060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F28C28"/>
                </a:solidFill>
              </a:rPr>
              <a:t>Controlled ablations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932688" y="1490472"/>
            <a:ext cx="2523744" cy="1188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64 x 64 vs 128 x 128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raw/full vs MTCNN-aligned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augmentation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dataset mixing</a:t>
            </a:r>
            <a:endParaRPr lang="en-US" sz="1150" dirty="0"/>
          </a:p>
        </p:txBody>
      </p:sp>
      <p:sp>
        <p:nvSpPr>
          <p:cNvPr id="10" name="Text 8"/>
          <p:cNvSpPr/>
          <p:nvPr/>
        </p:nvSpPr>
        <p:spPr>
          <a:xfrm>
            <a:off x="4206240" y="1143000"/>
            <a:ext cx="2420471" cy="594360"/>
          </a:xfrm>
          <a:prstGeom prst="rect">
            <a:avLst/>
          </a:prstGeom>
          <a:solidFill>
            <a:srgbClr val="F28C28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FFFFFF"/>
                </a:solidFill>
              </a:rPr>
              <a:t>Phase 1 proxy result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6626711" y="1143000"/>
            <a:ext cx="871369" cy="594360"/>
          </a:xfrm>
          <a:prstGeom prst="rect">
            <a:avLst/>
          </a:prstGeom>
          <a:solidFill>
            <a:srgbClr val="F28C28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FFFFFF"/>
                </a:solidFill>
              </a:rPr>
              <a:t>FID@50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4206240" y="1737360"/>
            <a:ext cx="2420471" cy="5943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400" dirty="0">
                <a:solidFill>
                  <a:srgbClr val="172033"/>
                </a:solidFill>
              </a:rPr>
              <a:t>p1c_dcgan_full_aug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6626711" y="1737360"/>
            <a:ext cx="871369" cy="5943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400" dirty="0">
                <a:solidFill>
                  <a:srgbClr val="172033"/>
                </a:solidFill>
              </a:rPr>
              <a:t>33.4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7909560" y="960120"/>
            <a:ext cx="3200400" cy="1828800"/>
          </a:xfrm>
          <a:prstGeom prst="roundRect">
            <a:avLst>
              <a:gd name="adj" fmla="val 4000"/>
            </a:avLst>
          </a:prstGeom>
          <a:solidFill>
            <a:srgbClr val="FFF7DB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8074152" y="1106424"/>
            <a:ext cx="28803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9A227"/>
                </a:solidFill>
              </a:rPr>
              <a:t>Decision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8110728" y="1490472"/>
            <a:ext cx="2798064" cy="1188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MTCNN-aligned crops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64 x 64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aligned-only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augmentation according to family configs</a:t>
            </a:r>
            <a:endParaRPr lang="en-US" sz="1150" dirty="0"/>
          </a:p>
        </p:txBody>
      </p:sp>
      <p:sp>
        <p:nvSpPr>
          <p:cNvPr id="17" name="Shape 15"/>
          <p:cNvSpPr/>
          <p:nvPr/>
        </p:nvSpPr>
        <p:spPr>
          <a:xfrm>
            <a:off x="914400" y="3749040"/>
            <a:ext cx="3017520" cy="1554480"/>
          </a:xfrm>
          <a:prstGeom prst="roundRect">
            <a:avLst>
              <a:gd name="adj" fmla="val 4706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18" name="Image 0" descr="/mnt/data/pres_inputs/presentation_inputs/generator/outputs/samples/p1b_dcgan_full/epoch_005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1640" y="3794760"/>
            <a:ext cx="1463040" cy="1463040"/>
          </a:xfrm>
          <a:prstGeom prst="rect">
            <a:avLst/>
          </a:prstGeom>
        </p:spPr>
      </p:pic>
      <p:sp>
        <p:nvSpPr>
          <p:cNvPr id="19" name="Text 16"/>
          <p:cNvSpPr/>
          <p:nvPr/>
        </p:nvSpPr>
        <p:spPr>
          <a:xfrm>
            <a:off x="960120" y="5303520"/>
            <a:ext cx="2926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Full/raw proxy run</a:t>
            </a:r>
            <a:endParaRPr lang="en-US" sz="950" dirty="0"/>
          </a:p>
        </p:txBody>
      </p:sp>
      <p:sp>
        <p:nvSpPr>
          <p:cNvPr id="20" name="Shape 17"/>
          <p:cNvSpPr/>
          <p:nvPr/>
        </p:nvSpPr>
        <p:spPr>
          <a:xfrm>
            <a:off x="4572000" y="3749040"/>
            <a:ext cx="3017520" cy="1554480"/>
          </a:xfrm>
          <a:prstGeom prst="roundRect">
            <a:avLst>
              <a:gd name="adj" fmla="val 4706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21" name="Image 1" descr="/mnt/data/pres_inputs/presentation_inputs/generator/outputs/samples/p1b_dcgan_aligned/epoch_005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240" y="3794760"/>
            <a:ext cx="1463040" cy="1463040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4617720" y="5303520"/>
            <a:ext cx="2926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Aligned proxy run</a:t>
            </a:r>
            <a:endParaRPr lang="en-US" sz="950" dirty="0"/>
          </a:p>
        </p:txBody>
      </p:sp>
      <p:sp>
        <p:nvSpPr>
          <p:cNvPr id="23" name="Shape 19"/>
          <p:cNvSpPr/>
          <p:nvPr/>
        </p:nvSpPr>
        <p:spPr>
          <a:xfrm>
            <a:off x="8229600" y="3749040"/>
            <a:ext cx="3017520" cy="1554480"/>
          </a:xfrm>
          <a:prstGeom prst="roundRect">
            <a:avLst>
              <a:gd name="adj" fmla="val 4706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24" name="Image 2" descr="/mnt/data/pres_inputs/presentation_inputs/generator/outputs/samples/p1c_dcgan_full_aug/epoch_005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6840" y="3794760"/>
            <a:ext cx="1463040" cy="1463040"/>
          </a:xfrm>
          <a:prstGeom prst="rect">
            <a:avLst/>
          </a:prstGeom>
        </p:spPr>
      </p:pic>
      <p:sp>
        <p:nvSpPr>
          <p:cNvPr id="25" name="Text 20"/>
          <p:cNvSpPr/>
          <p:nvPr/>
        </p:nvSpPr>
        <p:spPr>
          <a:xfrm>
            <a:off x="8275320" y="5303520"/>
            <a:ext cx="2926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Full + augmentation proxy run</a:t>
            </a:r>
            <a:endParaRPr lang="en-US" sz="950" dirty="0"/>
          </a:p>
        </p:txBody>
      </p:sp>
      <p:sp>
        <p:nvSpPr>
          <p:cNvPr id="26" name="Text 21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F28C28">
              <a:alpha val="92000"/>
            </a:srgbClr>
          </a:solidFill>
          <a:ln>
            <a:solidFill>
              <a:srgbClr val="F28C28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Phase 1 is a pipeline proxy, not the final generator comparison.</a:t>
            </a:r>
            <a:endParaRPr lang="en-US" sz="10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F28C28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Alignment reduces nuisance variation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II - Generator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F28C28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27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822960" y="1097280"/>
            <a:ext cx="4937760" cy="3291840"/>
          </a:xfrm>
          <a:prstGeom prst="roundRect">
            <a:avLst>
              <a:gd name="adj" fmla="val 2222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8" name="Image 0" descr="/mnt/data/pres_inputs/presentation_inputs/generator/outputs/samples/p1b_dcgan_full/epoch_005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1640" y="1143000"/>
            <a:ext cx="3200400" cy="320040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868680" y="4389120"/>
            <a:ext cx="4846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Full/raw proxy output</a:t>
            </a:r>
            <a:endParaRPr lang="en-US" sz="950" dirty="0"/>
          </a:p>
        </p:txBody>
      </p:sp>
      <p:sp>
        <p:nvSpPr>
          <p:cNvPr id="10" name="Shape 7"/>
          <p:cNvSpPr/>
          <p:nvPr/>
        </p:nvSpPr>
        <p:spPr>
          <a:xfrm>
            <a:off x="6446520" y="1097280"/>
            <a:ext cx="4937760" cy="3291840"/>
          </a:xfrm>
          <a:prstGeom prst="roundRect">
            <a:avLst>
              <a:gd name="adj" fmla="val 2222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11" name="Image 1" descr="/mnt/data/pres_inputs/presentation_inputs/generator/outputs/samples/p1b_dcgan_aligned/epoch_005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1143000"/>
            <a:ext cx="3200400" cy="320040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492240" y="4389120"/>
            <a:ext cx="4846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MTCNN-aligned proxy output</a:t>
            </a:r>
            <a:endParaRPr lang="en-US" sz="950" dirty="0"/>
          </a:p>
        </p:txBody>
      </p:sp>
      <p:sp>
        <p:nvSpPr>
          <p:cNvPr id="13" name="Shape 9"/>
          <p:cNvSpPr/>
          <p:nvPr/>
        </p:nvSpPr>
        <p:spPr>
          <a:xfrm>
            <a:off x="1965960" y="4983480"/>
            <a:ext cx="8229600" cy="658368"/>
          </a:xfrm>
          <a:prstGeom prst="roundRect">
            <a:avLst>
              <a:gd name="adj" fmla="val 11111"/>
            </a:avLst>
          </a:prstGeom>
          <a:solidFill>
            <a:srgbClr val="FFF2E6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2130552" y="5129784"/>
            <a:ext cx="79095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F28C28"/>
                </a:solidFill>
              </a:rPr>
              <a:t>Why it matters</a:t>
            </a:r>
            <a:endParaRPr lang="en-US" sz="1500" dirty="0"/>
          </a:p>
        </p:txBody>
      </p:sp>
      <p:sp>
        <p:nvSpPr>
          <p:cNvPr id="15" name="Text 11"/>
          <p:cNvSpPr/>
          <p:nvPr/>
        </p:nvSpPr>
        <p:spPr>
          <a:xfrm>
            <a:off x="2167128" y="5513832"/>
            <a:ext cx="7827264" cy="182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Alignment reduces pose, scale, and translation variance so model capacity can focus on facial structure instead of framing.</a:t>
            </a:r>
            <a:endParaRPr lang="en-US" sz="1150" dirty="0"/>
          </a:p>
        </p:txBody>
      </p:sp>
      <p:sp>
        <p:nvSpPr>
          <p:cNvPr id="16" name="Text 12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F28C28">
              <a:alpha val="92000"/>
            </a:srgbClr>
          </a:solidFill>
          <a:ln>
            <a:solidFill>
              <a:srgbClr val="F28C28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Alignment is the strongest pipeline lever.</a:t>
            </a:r>
            <a:endParaRPr lang="en-US" sz="10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6C4AB6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Three parallel generator branches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II - Generator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6C4AB6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28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822960" y="1188720"/>
            <a:ext cx="3246120" cy="3154680"/>
          </a:xfrm>
          <a:prstGeom prst="roundRect">
            <a:avLst>
              <a:gd name="adj" fmla="val 2319"/>
            </a:avLst>
          </a:prstGeom>
          <a:solidFill>
            <a:srgbClr val="FFF2E6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987552" y="1335024"/>
            <a:ext cx="29260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F28C28"/>
                </a:solidFill>
              </a:rPr>
              <a:t>Phase 2: GAN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1024128" y="1719072"/>
            <a:ext cx="2843784" cy="25146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Adversarial generation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Stability and collapse behavior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Decision: selected GAN recipe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4480560" y="1188720"/>
            <a:ext cx="3246120" cy="3154680"/>
          </a:xfrm>
          <a:prstGeom prst="roundRect">
            <a:avLst>
              <a:gd name="adj" fmla="val 2319"/>
            </a:avLst>
          </a:prstGeom>
          <a:solidFill>
            <a:srgbClr val="F0EBFF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645152" y="1335024"/>
            <a:ext cx="29260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6C4AB6"/>
                </a:solidFill>
              </a:rPr>
              <a:t>Phase 3: VAE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4681728" y="1719072"/>
            <a:ext cx="2843784" cy="25146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Latent representation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Composite reconstruction/perceptual/adversarial losses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Decision: selected VAE recipe</a:t>
            </a:r>
            <a:endParaRPr lang="en-US" sz="1150" dirty="0"/>
          </a:p>
        </p:txBody>
      </p:sp>
      <p:sp>
        <p:nvSpPr>
          <p:cNvPr id="13" name="Shape 11"/>
          <p:cNvSpPr/>
          <p:nvPr/>
        </p:nvSpPr>
        <p:spPr>
          <a:xfrm>
            <a:off x="8138160" y="1188720"/>
            <a:ext cx="3246120" cy="3154680"/>
          </a:xfrm>
          <a:prstGeom prst="roundRect">
            <a:avLst>
              <a:gd name="adj" fmla="val 2319"/>
            </a:avLst>
          </a:prstGeom>
          <a:solidFill>
            <a:srgbClr val="F0EBFF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8302752" y="1335024"/>
            <a:ext cx="29260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3C2C72"/>
                </a:solidFill>
              </a:rPr>
              <a:t>Phase 4: DDPM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8339328" y="1719072"/>
            <a:ext cx="2843784" cy="25146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Iterative denoising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Schedule and prediction target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Decision: selected DDPM recipe</a:t>
            </a:r>
            <a:endParaRPr lang="en-US" sz="1150" dirty="0"/>
          </a:p>
        </p:txBody>
      </p:sp>
      <p:sp>
        <p:nvSpPr>
          <p:cNvPr id="16" name="Text 14"/>
          <p:cNvSpPr/>
          <p:nvPr/>
        </p:nvSpPr>
        <p:spPr>
          <a:xfrm>
            <a:off x="914400" y="5349240"/>
            <a:ext cx="10332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172033"/>
                </a:solidFill>
              </a:rPr>
              <a:t>These branches start after Phase 1 and reunite only in Phase 5.</a:t>
            </a:r>
            <a:endParaRPr lang="en-US" sz="16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F28C28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GAN branch: stability matters more than objective alone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II - Generator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F28C28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29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731520" y="1005840"/>
            <a:ext cx="2286000" cy="1143000"/>
          </a:xfrm>
          <a:prstGeom prst="roundRect">
            <a:avLst>
              <a:gd name="adj" fmla="val 6400"/>
            </a:avLst>
          </a:prstGeom>
          <a:solidFill>
            <a:srgbClr val="FFF2E6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96112" y="1152144"/>
            <a:ext cx="19659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F28C28"/>
                </a:solidFill>
              </a:rPr>
              <a:t>2.1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932688" y="1536192"/>
            <a:ext cx="1883664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DCGAN baseline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3017520" y="1600200"/>
            <a:ext cx="777240" cy="0"/>
          </a:xfrm>
          <a:prstGeom prst="line">
            <a:avLst/>
          </a:prstGeom>
          <a:noFill/>
          <a:ln w="25400">
            <a:solidFill>
              <a:srgbClr val="F28C28"/>
            </a:solidFill>
            <a:prstDash val="solid"/>
            <a:tailEnd type="triangle"/>
          </a:ln>
        </p:spPr>
      </p:sp>
      <p:sp>
        <p:nvSpPr>
          <p:cNvPr id="11" name="Shape 9"/>
          <p:cNvSpPr/>
          <p:nvPr/>
        </p:nvSpPr>
        <p:spPr>
          <a:xfrm>
            <a:off x="3840480" y="1005840"/>
            <a:ext cx="2286000" cy="1143000"/>
          </a:xfrm>
          <a:prstGeom prst="roundRect">
            <a:avLst>
              <a:gd name="adj" fmla="val 6400"/>
            </a:avLst>
          </a:prstGeom>
          <a:solidFill>
            <a:srgbClr val="FFF2E6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4005072" y="1152144"/>
            <a:ext cx="19659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F28C28"/>
                </a:solidFill>
              </a:rPr>
              <a:t>2.2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4041648" y="1536192"/>
            <a:ext cx="1883664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WGAN-GP</a:t>
            </a:r>
            <a:endParaRPr lang="en-US" sz="1150" dirty="0"/>
          </a:p>
        </p:txBody>
      </p:sp>
      <p:sp>
        <p:nvSpPr>
          <p:cNvPr id="14" name="Shape 12"/>
          <p:cNvSpPr/>
          <p:nvPr/>
        </p:nvSpPr>
        <p:spPr>
          <a:xfrm>
            <a:off x="6126480" y="1600200"/>
            <a:ext cx="777240" cy="0"/>
          </a:xfrm>
          <a:prstGeom prst="line">
            <a:avLst/>
          </a:prstGeom>
          <a:noFill/>
          <a:ln w="25400">
            <a:solidFill>
              <a:srgbClr val="F28C28"/>
            </a:solidFill>
            <a:prstDash val="solid"/>
            <a:tailEnd type="triangle"/>
          </a:ln>
        </p:spPr>
      </p:sp>
      <p:sp>
        <p:nvSpPr>
          <p:cNvPr id="15" name="Shape 13"/>
          <p:cNvSpPr/>
          <p:nvPr/>
        </p:nvSpPr>
        <p:spPr>
          <a:xfrm>
            <a:off x="6949440" y="1005840"/>
            <a:ext cx="2286000" cy="1143000"/>
          </a:xfrm>
          <a:prstGeom prst="roundRect">
            <a:avLst>
              <a:gd name="adj" fmla="val 6400"/>
            </a:avLst>
          </a:prstGeom>
          <a:solidFill>
            <a:srgbClr val="FFF7DB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14032" y="1152144"/>
            <a:ext cx="19659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9A227"/>
                </a:solidFill>
              </a:rPr>
              <a:t>2.3</a:t>
            </a:r>
            <a:endParaRPr lang="en-US" sz="1500" dirty="0"/>
          </a:p>
        </p:txBody>
      </p:sp>
      <p:sp>
        <p:nvSpPr>
          <p:cNvPr id="17" name="Text 15"/>
          <p:cNvSpPr/>
          <p:nvPr/>
        </p:nvSpPr>
        <p:spPr>
          <a:xfrm>
            <a:off x="7150608" y="1536192"/>
            <a:ext cx="1883664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spectral norm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GroupNorm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self-attention</a:t>
            </a:r>
            <a:endParaRPr lang="en-US" sz="1150" dirty="0"/>
          </a:p>
        </p:txBody>
      </p:sp>
      <p:sp>
        <p:nvSpPr>
          <p:cNvPr id="18" name="Shape 16"/>
          <p:cNvSpPr/>
          <p:nvPr/>
        </p:nvSpPr>
        <p:spPr>
          <a:xfrm>
            <a:off x="9235440" y="1600200"/>
            <a:ext cx="777240" cy="0"/>
          </a:xfrm>
          <a:prstGeom prst="line">
            <a:avLst/>
          </a:prstGeom>
          <a:noFill/>
          <a:ln w="25400">
            <a:solidFill>
              <a:srgbClr val="F28C28"/>
            </a:solidFill>
            <a:prstDash val="solid"/>
            <a:tailEnd type="triangle"/>
          </a:ln>
        </p:spPr>
      </p:sp>
      <p:sp>
        <p:nvSpPr>
          <p:cNvPr id="19" name="Shape 17"/>
          <p:cNvSpPr/>
          <p:nvPr/>
        </p:nvSpPr>
        <p:spPr>
          <a:xfrm>
            <a:off x="10058400" y="1005840"/>
            <a:ext cx="1508760" cy="1143000"/>
          </a:xfrm>
          <a:prstGeom prst="roundRect">
            <a:avLst>
              <a:gd name="adj" fmla="val 6400"/>
            </a:avLst>
          </a:prstGeom>
          <a:solidFill>
            <a:srgbClr val="FFF2E6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10222992" y="1152144"/>
            <a:ext cx="11887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F28C28"/>
                </a:solidFill>
              </a:rPr>
              <a:t>2.4</a:t>
            </a:r>
            <a:endParaRPr lang="en-US" sz="1500" dirty="0"/>
          </a:p>
        </p:txBody>
      </p:sp>
      <p:sp>
        <p:nvSpPr>
          <p:cNvPr id="21" name="Text 19"/>
          <p:cNvSpPr/>
          <p:nvPr/>
        </p:nvSpPr>
        <p:spPr>
          <a:xfrm>
            <a:off x="10259568" y="1536192"/>
            <a:ext cx="1106424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same recipe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128 x 128</a:t>
            </a:r>
            <a:endParaRPr lang="en-US" sz="1150" dirty="0"/>
          </a:p>
        </p:txBody>
      </p:sp>
      <p:sp>
        <p:nvSpPr>
          <p:cNvPr id="22" name="Shape 20"/>
          <p:cNvSpPr/>
          <p:nvPr/>
        </p:nvSpPr>
        <p:spPr>
          <a:xfrm>
            <a:off x="914400" y="2926080"/>
            <a:ext cx="4937760" cy="2148840"/>
          </a:xfrm>
          <a:prstGeom prst="roundRect">
            <a:avLst>
              <a:gd name="adj" fmla="val 3404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23" name="Image 0" descr="/mnt/data/presentation_work/assets/gan_fid_progression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4172" y="2971800"/>
            <a:ext cx="3638217" cy="2057400"/>
          </a:xfrm>
          <a:prstGeom prst="rect">
            <a:avLst/>
          </a:prstGeom>
        </p:spPr>
      </p:pic>
      <p:sp>
        <p:nvSpPr>
          <p:cNvPr id="24" name="Text 21"/>
          <p:cNvSpPr/>
          <p:nvPr/>
        </p:nvSpPr>
        <p:spPr>
          <a:xfrm>
            <a:off x="960120" y="5074920"/>
            <a:ext cx="4846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GAN FID progression</a:t>
            </a:r>
            <a:endParaRPr lang="en-US" sz="950" dirty="0"/>
          </a:p>
        </p:txBody>
      </p:sp>
      <p:sp>
        <p:nvSpPr>
          <p:cNvPr id="25" name="Shape 22"/>
          <p:cNvSpPr/>
          <p:nvPr/>
        </p:nvSpPr>
        <p:spPr>
          <a:xfrm>
            <a:off x="6263640" y="2926080"/>
            <a:ext cx="4937760" cy="2148840"/>
          </a:xfrm>
          <a:prstGeom prst="roundRect">
            <a:avLst>
              <a:gd name="adj" fmla="val 3404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26" name="Image 1" descr="/mnt/data/presentation_work/assets/gan_progression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0" y="3300476"/>
            <a:ext cx="4846320" cy="1400048"/>
          </a:xfrm>
          <a:prstGeom prst="rect">
            <a:avLst/>
          </a:prstGeom>
        </p:spPr>
      </p:pic>
      <p:sp>
        <p:nvSpPr>
          <p:cNvPr id="27" name="Text 23"/>
          <p:cNvSpPr/>
          <p:nvPr/>
        </p:nvSpPr>
        <p:spPr>
          <a:xfrm>
            <a:off x="6309360" y="5074920"/>
            <a:ext cx="4846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GAN sample progression</a:t>
            </a:r>
            <a:endParaRPr lang="en-US" sz="950" dirty="0"/>
          </a:p>
        </p:txBody>
      </p:sp>
      <p:sp>
        <p:nvSpPr>
          <p:cNvPr id="28" name="Text 24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F28C28">
              <a:alpha val="92000"/>
            </a:srgbClr>
          </a:solidFill>
          <a:ln>
            <a:solidFill>
              <a:srgbClr val="F28C28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Changing the objective alone was not enough; the stability package is the breakthrough.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C9A227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Main questions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Opening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C9A227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3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868680" y="1234440"/>
            <a:ext cx="3291840" cy="3383280"/>
          </a:xfrm>
          <a:prstGeom prst="roundRect">
            <a:avLst>
              <a:gd name="adj" fmla="val 2222"/>
            </a:avLst>
          </a:prstGeom>
          <a:solidFill>
            <a:srgbClr val="FFFFFF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033272" y="1380744"/>
            <a:ext cx="29718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E8AA5"/>
                </a:solidFill>
              </a:rPr>
              <a:t>1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1069848" y="1764792"/>
            <a:ext cx="2889504" cy="2743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Can we reliably distinguish real from fake face images?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4480560" y="1234440"/>
            <a:ext cx="3291840" cy="3383280"/>
          </a:xfrm>
          <a:prstGeom prst="roundRect">
            <a:avLst>
              <a:gd name="adj" fmla="val 2222"/>
            </a:avLst>
          </a:prstGeom>
          <a:solidFill>
            <a:srgbClr val="FFFFFF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645152" y="1380744"/>
            <a:ext cx="29718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2CB1A8"/>
                </a:solidFill>
              </a:rPr>
              <a:t>2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4681728" y="1764792"/>
            <a:ext cx="2889504" cy="2743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Which preprocessing and model choices improve source generalization?</a:t>
            </a:r>
            <a:endParaRPr lang="en-US" sz="1150" dirty="0"/>
          </a:p>
        </p:txBody>
      </p:sp>
      <p:sp>
        <p:nvSpPr>
          <p:cNvPr id="13" name="Shape 11"/>
          <p:cNvSpPr/>
          <p:nvPr/>
        </p:nvSpPr>
        <p:spPr>
          <a:xfrm>
            <a:off x="8092440" y="1234440"/>
            <a:ext cx="3291840" cy="3383280"/>
          </a:xfrm>
          <a:prstGeom prst="roundRect">
            <a:avLst>
              <a:gd name="adj" fmla="val 2222"/>
            </a:avLst>
          </a:prstGeom>
          <a:solidFill>
            <a:srgbClr val="FFFFFF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8257032" y="1380744"/>
            <a:ext cx="29718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F28C28"/>
                </a:solidFill>
              </a:rPr>
              <a:t>3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8293608" y="1764792"/>
            <a:ext cx="2889504" cy="2743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Which generative model family gives the best quality/speed tradeoff?</a:t>
            </a:r>
            <a:endParaRPr lang="en-US" sz="1150" dirty="0"/>
          </a:p>
        </p:txBody>
      </p:sp>
      <p:sp>
        <p:nvSpPr>
          <p:cNvPr id="16" name="Text 14"/>
          <p:cNvSpPr/>
          <p:nvPr/>
        </p:nvSpPr>
        <p:spPr>
          <a:xfrm>
            <a:off x="914400" y="5257800"/>
            <a:ext cx="10424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172033"/>
                </a:solidFill>
              </a:rPr>
              <a:t>The project is experimental: each notebook phase answers one design question.</a:t>
            </a:r>
            <a:endParaRPr lang="en-US" sz="17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F28C28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GAN results: the stability package is the gain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II - Generator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F28C28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30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822960" y="1097280"/>
            <a:ext cx="3446890" cy="576072"/>
          </a:xfrm>
          <a:prstGeom prst="rect">
            <a:avLst/>
          </a:prstGeom>
          <a:solidFill>
            <a:srgbClr val="F28C28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FFFFF"/>
                </a:solidFill>
              </a:rPr>
              <a:t>GAN run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4269850" y="1097280"/>
            <a:ext cx="1216550" cy="576072"/>
          </a:xfrm>
          <a:prstGeom prst="rect">
            <a:avLst/>
          </a:prstGeom>
          <a:solidFill>
            <a:srgbClr val="F28C28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FFFFF"/>
                </a:solidFill>
              </a:rPr>
              <a:t>Best FID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822960" y="1673352"/>
            <a:ext cx="3446890" cy="576072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DCGAN baseline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4269850" y="1673352"/>
            <a:ext cx="1216550" cy="576072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429.3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822960" y="2249424"/>
            <a:ext cx="3446890" cy="576072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WGAN-GP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4269850" y="2249424"/>
            <a:ext cx="1216550" cy="576072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421.3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822960" y="2825496"/>
            <a:ext cx="3446890" cy="576072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+ SN + GroupNorm + Attention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4269850" y="2825496"/>
            <a:ext cx="1216550" cy="576072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110.1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822960" y="3401568"/>
            <a:ext cx="3446890" cy="576072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128 x 128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4269850" y="3401568"/>
            <a:ext cx="1216550" cy="576072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186.0</a:t>
            </a:r>
            <a:endParaRPr lang="en-US" sz="1300" dirty="0"/>
          </a:p>
        </p:txBody>
      </p:sp>
      <p:sp>
        <p:nvSpPr>
          <p:cNvPr id="17" name="Shape 15"/>
          <p:cNvSpPr/>
          <p:nvPr/>
        </p:nvSpPr>
        <p:spPr>
          <a:xfrm>
            <a:off x="6126480" y="914400"/>
            <a:ext cx="5257800" cy="3246120"/>
          </a:xfrm>
          <a:prstGeom prst="roundRect">
            <a:avLst>
              <a:gd name="adj" fmla="val 2254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18" name="Image 0" descr="/mnt/data/presentation_work/assets/gan_fid_progression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72200" y="1076680"/>
            <a:ext cx="5166360" cy="2921560"/>
          </a:xfrm>
          <a:prstGeom prst="rect">
            <a:avLst/>
          </a:prstGeom>
        </p:spPr>
      </p:pic>
      <p:sp>
        <p:nvSpPr>
          <p:cNvPr id="19" name="Text 16"/>
          <p:cNvSpPr/>
          <p:nvPr/>
        </p:nvSpPr>
        <p:spPr>
          <a:xfrm>
            <a:off x="6172200" y="4160520"/>
            <a:ext cx="5166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FID over training checkpoints</a:t>
            </a:r>
            <a:endParaRPr lang="en-US" sz="950" dirty="0"/>
          </a:p>
        </p:txBody>
      </p:sp>
      <p:sp>
        <p:nvSpPr>
          <p:cNvPr id="20" name="Shape 17"/>
          <p:cNvSpPr/>
          <p:nvPr/>
        </p:nvSpPr>
        <p:spPr>
          <a:xfrm>
            <a:off x="1051560" y="4526280"/>
            <a:ext cx="9966960" cy="658368"/>
          </a:xfrm>
          <a:prstGeom prst="roundRect">
            <a:avLst>
              <a:gd name="adj" fmla="val 11111"/>
            </a:avLst>
          </a:prstGeom>
          <a:solidFill>
            <a:srgbClr val="FFF7DB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1216152" y="4672584"/>
            <a:ext cx="9646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9A227"/>
                </a:solidFill>
              </a:rPr>
              <a:t>Selected GAN recipe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1252728" y="5056632"/>
            <a:ext cx="9564624" cy="182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64x64 WGAN-GP + spectral norm + GroupNorm + self-attention.</a:t>
            </a:r>
            <a:endParaRPr lang="en-US" sz="1150" dirty="0"/>
          </a:p>
        </p:txBody>
      </p:sp>
      <p:sp>
        <p:nvSpPr>
          <p:cNvPr id="23" name="Text 20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F28C28">
              <a:alpha val="92000"/>
            </a:srgbClr>
          </a:solidFill>
          <a:ln>
            <a:solidFill>
              <a:srgbClr val="F28C28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64x64 WGAN-GP + spectral norm + GroupNorm + self-attention becomes the selected GAN recipe.</a:t>
            </a:r>
            <a:endParaRPr lang="en-US" sz="105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F28C28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GAN visual progression includes collapse evidence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II - Generator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F28C28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31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640080" y="960120"/>
            <a:ext cx="10927080" cy="4389120"/>
          </a:xfrm>
          <a:prstGeom prst="roundRect">
            <a:avLst>
              <a:gd name="adj" fmla="val 1667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8" name="Image 0" descr="/mnt/data/presentation_work/assets/gan_progression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1589532"/>
            <a:ext cx="10835640" cy="3130296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685800" y="5349240"/>
            <a:ext cx="108356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Saved GAN sample grids across Phase 2</a:t>
            </a:r>
            <a:endParaRPr lang="en-US" sz="950" dirty="0"/>
          </a:p>
        </p:txBody>
      </p:sp>
      <p:sp>
        <p:nvSpPr>
          <p:cNvPr id="10" name="Text 7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F28C28">
              <a:alpha val="92000"/>
            </a:srgbClr>
          </a:solidFill>
          <a:ln>
            <a:solidFill>
              <a:srgbClr val="F28C28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Gray early GAN grids are saved collapsed outputs, not missing images.</a:t>
            </a:r>
            <a:endParaRPr lang="en-US" sz="105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6C4AB6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VAE branch: add perceptual realism to a latent model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II - Generator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6C4AB6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32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822960" y="1143000"/>
            <a:ext cx="2926080" cy="1097280"/>
          </a:xfrm>
          <a:prstGeom prst="roundRect">
            <a:avLst>
              <a:gd name="adj" fmla="val 6667"/>
            </a:avLst>
          </a:prstGeom>
          <a:solidFill>
            <a:srgbClr val="F0EBFF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987552" y="1289304"/>
            <a:ext cx="26060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6C4AB6"/>
                </a:solidFill>
              </a:rPr>
              <a:t>3.1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1024128" y="1673352"/>
            <a:ext cx="2523744" cy="457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MSE + KL baseline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3749040" y="1691640"/>
            <a:ext cx="777240" cy="0"/>
          </a:xfrm>
          <a:prstGeom prst="line">
            <a:avLst/>
          </a:prstGeom>
          <a:noFill/>
          <a:ln w="25400">
            <a:solidFill>
              <a:srgbClr val="6C4AB6"/>
            </a:solidFill>
            <a:prstDash val="solid"/>
            <a:tailEnd type="triangle"/>
          </a:ln>
        </p:spPr>
      </p:sp>
      <p:sp>
        <p:nvSpPr>
          <p:cNvPr id="11" name="Shape 9"/>
          <p:cNvSpPr/>
          <p:nvPr/>
        </p:nvSpPr>
        <p:spPr>
          <a:xfrm>
            <a:off x="4572000" y="1143000"/>
            <a:ext cx="2926080" cy="1097280"/>
          </a:xfrm>
          <a:prstGeom prst="roundRect">
            <a:avLst>
              <a:gd name="adj" fmla="val 6667"/>
            </a:avLst>
          </a:prstGeom>
          <a:solidFill>
            <a:srgbClr val="F0EBFF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4736592" y="1289304"/>
            <a:ext cx="26060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6C4AB6"/>
                </a:solidFill>
              </a:rPr>
              <a:t>3.2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4773168" y="1673352"/>
            <a:ext cx="2523744" cy="457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+ perceptual loss</a:t>
            </a:r>
            <a:endParaRPr lang="en-US" sz="1150" dirty="0"/>
          </a:p>
        </p:txBody>
      </p:sp>
      <p:sp>
        <p:nvSpPr>
          <p:cNvPr id="14" name="Shape 12"/>
          <p:cNvSpPr/>
          <p:nvPr/>
        </p:nvSpPr>
        <p:spPr>
          <a:xfrm>
            <a:off x="7498080" y="1691640"/>
            <a:ext cx="777240" cy="0"/>
          </a:xfrm>
          <a:prstGeom prst="line">
            <a:avLst/>
          </a:prstGeom>
          <a:noFill/>
          <a:ln w="25400">
            <a:solidFill>
              <a:srgbClr val="6C4AB6"/>
            </a:solidFill>
            <a:prstDash val="solid"/>
            <a:tailEnd type="triangle"/>
          </a:ln>
        </p:spPr>
      </p:sp>
      <p:sp>
        <p:nvSpPr>
          <p:cNvPr id="15" name="Shape 13"/>
          <p:cNvSpPr/>
          <p:nvPr/>
        </p:nvSpPr>
        <p:spPr>
          <a:xfrm>
            <a:off x="8321040" y="1143000"/>
            <a:ext cx="2926080" cy="1097280"/>
          </a:xfrm>
          <a:prstGeom prst="roundRect">
            <a:avLst>
              <a:gd name="adj" fmla="val 6667"/>
            </a:avLst>
          </a:prstGeom>
          <a:solidFill>
            <a:srgbClr val="FFF7DB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485632" y="1289304"/>
            <a:ext cx="26060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9A227"/>
                </a:solidFill>
              </a:rPr>
              <a:t>3.3</a:t>
            </a:r>
            <a:endParaRPr lang="en-US" sz="1500" dirty="0"/>
          </a:p>
        </p:txBody>
      </p:sp>
      <p:sp>
        <p:nvSpPr>
          <p:cNvPr id="17" name="Text 15"/>
          <p:cNvSpPr/>
          <p:nvPr/>
        </p:nvSpPr>
        <p:spPr>
          <a:xfrm>
            <a:off x="8522208" y="1673352"/>
            <a:ext cx="2523744" cy="457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+ PatchGAN adversarial loss</a:t>
            </a:r>
            <a:endParaRPr lang="en-US" sz="1150" dirty="0"/>
          </a:p>
        </p:txBody>
      </p:sp>
      <p:sp>
        <p:nvSpPr>
          <p:cNvPr id="18" name="Shape 16"/>
          <p:cNvSpPr/>
          <p:nvPr/>
        </p:nvSpPr>
        <p:spPr>
          <a:xfrm>
            <a:off x="960120" y="3063240"/>
            <a:ext cx="4846320" cy="2057400"/>
          </a:xfrm>
          <a:prstGeom prst="roundRect">
            <a:avLst>
              <a:gd name="adj" fmla="val 3556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19" name="Image 0" descr="/mnt/data/presentation_work/assets/vae_fid_progression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5021" y="3108960"/>
            <a:ext cx="3476518" cy="1965960"/>
          </a:xfrm>
          <a:prstGeom prst="rect">
            <a:avLst/>
          </a:prstGeom>
        </p:spPr>
      </p:pic>
      <p:sp>
        <p:nvSpPr>
          <p:cNvPr id="20" name="Text 17"/>
          <p:cNvSpPr/>
          <p:nvPr/>
        </p:nvSpPr>
        <p:spPr>
          <a:xfrm>
            <a:off x="1005840" y="5120640"/>
            <a:ext cx="47548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VAE FID progression</a:t>
            </a:r>
            <a:endParaRPr lang="en-US" sz="950" dirty="0"/>
          </a:p>
        </p:txBody>
      </p:sp>
      <p:sp>
        <p:nvSpPr>
          <p:cNvPr id="21" name="Shape 18"/>
          <p:cNvSpPr/>
          <p:nvPr/>
        </p:nvSpPr>
        <p:spPr>
          <a:xfrm>
            <a:off x="6355080" y="3063240"/>
            <a:ext cx="4846320" cy="2057400"/>
          </a:xfrm>
          <a:prstGeom prst="roundRect">
            <a:avLst>
              <a:gd name="adj" fmla="val 3556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22" name="Image 1" descr="/mnt/data/presentation_work/assets/vae_progression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405124"/>
            <a:ext cx="4754880" cy="1373632"/>
          </a:xfrm>
          <a:prstGeom prst="rect">
            <a:avLst/>
          </a:prstGeom>
        </p:spPr>
      </p:pic>
      <p:sp>
        <p:nvSpPr>
          <p:cNvPr id="23" name="Text 19"/>
          <p:cNvSpPr/>
          <p:nvPr/>
        </p:nvSpPr>
        <p:spPr>
          <a:xfrm>
            <a:off x="6400800" y="5120640"/>
            <a:ext cx="47548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VAE sample and reconstruction progression</a:t>
            </a:r>
            <a:endParaRPr lang="en-US" sz="950" dirty="0"/>
          </a:p>
        </p:txBody>
      </p:sp>
      <p:sp>
        <p:nvSpPr>
          <p:cNvPr id="24" name="Text 20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6C4AB6">
              <a:alpha val="92000"/>
            </a:srgbClr>
          </a:solidFill>
          <a:ln>
            <a:solidFill>
              <a:srgbClr val="6C4AB6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The VAE branch trades sharpness for stability and latent structure.</a:t>
            </a:r>
            <a:endParaRPr lang="en-US" sz="105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6C4AB6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VAE results: perceptual and adversarial losses stack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II - Generator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6C4AB6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33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822960" y="1097280"/>
            <a:ext cx="3004457" cy="548640"/>
          </a:xfrm>
          <a:prstGeom prst="rect">
            <a:avLst/>
          </a:prstGeom>
          <a:solidFill>
            <a:srgbClr val="6C4AB6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50" b="1" dirty="0">
                <a:solidFill>
                  <a:srgbClr val="FFFFFF"/>
                </a:solidFill>
              </a:rPr>
              <a:t>VAE run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3827417" y="1097280"/>
            <a:ext cx="1201783" cy="548640"/>
          </a:xfrm>
          <a:prstGeom prst="rect">
            <a:avLst/>
          </a:prstGeom>
          <a:solidFill>
            <a:srgbClr val="6C4AB6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50" b="1" dirty="0">
                <a:solidFill>
                  <a:srgbClr val="FFFFFF"/>
                </a:solidFill>
              </a:rPr>
              <a:t>Best FID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822960" y="1645920"/>
            <a:ext cx="3004457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72033"/>
                </a:solidFill>
              </a:rPr>
              <a:t>MSE + KL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3827417" y="1645920"/>
            <a:ext cx="1201783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72033"/>
                </a:solidFill>
              </a:rPr>
              <a:t>88.4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822960" y="2194560"/>
            <a:ext cx="3004457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72033"/>
                </a:solidFill>
              </a:rPr>
              <a:t>+ perceptual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3827417" y="2194560"/>
            <a:ext cx="1201783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72033"/>
                </a:solidFill>
              </a:rPr>
              <a:t>68.2</a:t>
            </a:r>
            <a:endParaRPr lang="en-US" sz="1350" dirty="0"/>
          </a:p>
        </p:txBody>
      </p:sp>
      <p:sp>
        <p:nvSpPr>
          <p:cNvPr id="13" name="Text 11"/>
          <p:cNvSpPr/>
          <p:nvPr/>
        </p:nvSpPr>
        <p:spPr>
          <a:xfrm>
            <a:off x="822960" y="2743200"/>
            <a:ext cx="3004457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72033"/>
                </a:solidFill>
              </a:rPr>
              <a:t>+ PatchGAN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3827417" y="2743200"/>
            <a:ext cx="1201783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72033"/>
                </a:solidFill>
              </a:rPr>
              <a:t>50.1</a:t>
            </a:r>
            <a:endParaRPr lang="en-US" sz="1350" dirty="0"/>
          </a:p>
        </p:txBody>
      </p:sp>
      <p:sp>
        <p:nvSpPr>
          <p:cNvPr id="15" name="Shape 13"/>
          <p:cNvSpPr/>
          <p:nvPr/>
        </p:nvSpPr>
        <p:spPr>
          <a:xfrm>
            <a:off x="5760720" y="914400"/>
            <a:ext cx="5532120" cy="2834640"/>
          </a:xfrm>
          <a:prstGeom prst="roundRect">
            <a:avLst>
              <a:gd name="adj" fmla="val 2581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16" name="Image 0" descr="/mnt/data/presentation_work/assets/vae_fid_progression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1302" y="960120"/>
            <a:ext cx="4850956" cy="274320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5806440" y="3749040"/>
            <a:ext cx="54406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FID over training checkpoints</a:t>
            </a:r>
            <a:endParaRPr lang="en-US" sz="950" dirty="0"/>
          </a:p>
        </p:txBody>
      </p:sp>
      <p:sp>
        <p:nvSpPr>
          <p:cNvPr id="18" name="Shape 15"/>
          <p:cNvSpPr/>
          <p:nvPr/>
        </p:nvSpPr>
        <p:spPr>
          <a:xfrm>
            <a:off x="1051560" y="4251960"/>
            <a:ext cx="9921240" cy="868680"/>
          </a:xfrm>
          <a:prstGeom prst="roundRect">
            <a:avLst>
              <a:gd name="adj" fmla="val 8421"/>
            </a:avLst>
          </a:prstGeom>
          <a:solidFill>
            <a:srgbClr val="F0EBFF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1216152" y="4398264"/>
            <a:ext cx="96012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6C4AB6"/>
                </a:solidFill>
              </a:rPr>
              <a:t>Interpretation</a:t>
            </a:r>
            <a:endParaRPr lang="en-US" sz="1500" dirty="0"/>
          </a:p>
        </p:txBody>
      </p:sp>
      <p:sp>
        <p:nvSpPr>
          <p:cNvPr id="20" name="Text 17"/>
          <p:cNvSpPr/>
          <p:nvPr/>
        </p:nvSpPr>
        <p:spPr>
          <a:xfrm>
            <a:off x="1252728" y="4782312"/>
            <a:ext cx="9518904" cy="2286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Perceptual loss improves visual features; PatchGAN adds detail pressure. VAE stays fast and stable but remains smoother than GAN/DDPM.</a:t>
            </a:r>
            <a:endParaRPr lang="en-US" sz="1150" dirty="0"/>
          </a:p>
        </p:txBody>
      </p:sp>
      <p:sp>
        <p:nvSpPr>
          <p:cNvPr id="21" name="Text 18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6C4AB6">
              <a:alpha val="92000"/>
            </a:srgbClr>
          </a:solidFill>
          <a:ln>
            <a:solidFill>
              <a:srgbClr val="6C4AB6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Perceptual and adversarial losses are complementary.</a:t>
            </a:r>
            <a:endParaRPr lang="en-US" sz="10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6C4AB6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VAE visuals show stable but smoother samples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II - Generator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6C4AB6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34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640080" y="914400"/>
            <a:ext cx="10927080" cy="4389120"/>
          </a:xfrm>
          <a:prstGeom prst="roundRect">
            <a:avLst>
              <a:gd name="adj" fmla="val 1667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8" name="Image 0" descr="/mnt/data/presentation_work/assets/vae_progression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1543812"/>
            <a:ext cx="10835640" cy="3130296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685800" y="5303520"/>
            <a:ext cx="108356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Prior samples and reconstructions</a:t>
            </a:r>
            <a:endParaRPr lang="en-US" sz="950" dirty="0"/>
          </a:p>
        </p:txBody>
      </p:sp>
      <p:sp>
        <p:nvSpPr>
          <p:cNvPr id="10" name="Text 7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6C4AB6">
              <a:alpha val="92000"/>
            </a:srgbClr>
          </a:solidFill>
          <a:ln>
            <a:solidFill>
              <a:srgbClr val="6C4AB6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VAE is useful for reconstruction/prototyping, not the best final sample quality.</a:t>
            </a:r>
            <a:endParaRPr lang="en-US" sz="105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3C2C72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DDPM branch: denoising target is the key lever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II - Generator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3C2C72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35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822960" y="1005840"/>
            <a:ext cx="2514600" cy="1097280"/>
          </a:xfrm>
          <a:prstGeom prst="roundRect">
            <a:avLst>
              <a:gd name="adj" fmla="val 6667"/>
            </a:avLst>
          </a:prstGeom>
          <a:solidFill>
            <a:srgbClr val="F0EBFF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987552" y="1152144"/>
            <a:ext cx="21945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3C2C72"/>
                </a:solidFill>
              </a:rPr>
              <a:t>4.1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1024128" y="1536192"/>
            <a:ext cx="2112264" cy="457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linear schedule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epsilon prediction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3337560" y="1554480"/>
            <a:ext cx="502920" cy="0"/>
          </a:xfrm>
          <a:prstGeom prst="line">
            <a:avLst/>
          </a:prstGeom>
          <a:noFill/>
          <a:ln w="25400">
            <a:solidFill>
              <a:srgbClr val="3C2C72"/>
            </a:solidFill>
            <a:prstDash val="solid"/>
            <a:tailEnd type="triangle"/>
          </a:ln>
        </p:spPr>
      </p:sp>
      <p:sp>
        <p:nvSpPr>
          <p:cNvPr id="11" name="Shape 9"/>
          <p:cNvSpPr/>
          <p:nvPr/>
        </p:nvSpPr>
        <p:spPr>
          <a:xfrm>
            <a:off x="3886200" y="1005840"/>
            <a:ext cx="2514600" cy="1097280"/>
          </a:xfrm>
          <a:prstGeom prst="roundRect">
            <a:avLst>
              <a:gd name="adj" fmla="val 6667"/>
            </a:avLst>
          </a:prstGeom>
          <a:solidFill>
            <a:srgbClr val="F0EBFF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4050792" y="1152144"/>
            <a:ext cx="21945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3C2C72"/>
                </a:solidFill>
              </a:rPr>
              <a:t>4.2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4087368" y="1536192"/>
            <a:ext cx="2112264" cy="457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cosine schedule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epsilon prediction</a:t>
            </a:r>
            <a:endParaRPr lang="en-US" sz="1150" dirty="0"/>
          </a:p>
        </p:txBody>
      </p:sp>
      <p:sp>
        <p:nvSpPr>
          <p:cNvPr id="14" name="Shape 12"/>
          <p:cNvSpPr/>
          <p:nvPr/>
        </p:nvSpPr>
        <p:spPr>
          <a:xfrm>
            <a:off x="6400800" y="1554480"/>
            <a:ext cx="502920" cy="0"/>
          </a:xfrm>
          <a:prstGeom prst="line">
            <a:avLst/>
          </a:prstGeom>
          <a:noFill/>
          <a:ln w="25400">
            <a:solidFill>
              <a:srgbClr val="3C2C72"/>
            </a:solidFill>
            <a:prstDash val="solid"/>
            <a:tailEnd type="triangle"/>
          </a:ln>
        </p:spPr>
      </p:sp>
      <p:sp>
        <p:nvSpPr>
          <p:cNvPr id="15" name="Shape 13"/>
          <p:cNvSpPr/>
          <p:nvPr/>
        </p:nvSpPr>
        <p:spPr>
          <a:xfrm>
            <a:off x="6949440" y="1005840"/>
            <a:ext cx="2514600" cy="1097280"/>
          </a:xfrm>
          <a:prstGeom prst="roundRect">
            <a:avLst>
              <a:gd name="adj" fmla="val 6667"/>
            </a:avLst>
          </a:prstGeom>
          <a:solidFill>
            <a:srgbClr val="FFF7DB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14032" y="1152144"/>
            <a:ext cx="21945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9A227"/>
                </a:solidFill>
              </a:rPr>
              <a:t>4.3</a:t>
            </a:r>
            <a:endParaRPr lang="en-US" sz="1500" dirty="0"/>
          </a:p>
        </p:txBody>
      </p:sp>
      <p:sp>
        <p:nvSpPr>
          <p:cNvPr id="17" name="Text 15"/>
          <p:cNvSpPr/>
          <p:nvPr/>
        </p:nvSpPr>
        <p:spPr>
          <a:xfrm>
            <a:off x="7150608" y="1536192"/>
            <a:ext cx="2112264" cy="457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cosine schedule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v-prediction</a:t>
            </a:r>
            <a:endParaRPr lang="en-US" sz="1150" dirty="0"/>
          </a:p>
        </p:txBody>
      </p:sp>
      <p:sp>
        <p:nvSpPr>
          <p:cNvPr id="18" name="Shape 16"/>
          <p:cNvSpPr/>
          <p:nvPr/>
        </p:nvSpPr>
        <p:spPr>
          <a:xfrm>
            <a:off x="9464040" y="1554480"/>
            <a:ext cx="457200" cy="0"/>
          </a:xfrm>
          <a:prstGeom prst="line">
            <a:avLst/>
          </a:prstGeom>
          <a:noFill/>
          <a:ln w="25400">
            <a:solidFill>
              <a:srgbClr val="3C2C72"/>
            </a:solidFill>
            <a:prstDash val="solid"/>
            <a:tailEnd type="triangle"/>
          </a:ln>
        </p:spPr>
      </p:sp>
      <p:sp>
        <p:nvSpPr>
          <p:cNvPr id="19" name="Shape 17"/>
          <p:cNvSpPr/>
          <p:nvPr/>
        </p:nvSpPr>
        <p:spPr>
          <a:xfrm>
            <a:off x="9966960" y="1005840"/>
            <a:ext cx="1691640" cy="1097280"/>
          </a:xfrm>
          <a:prstGeom prst="roundRect">
            <a:avLst>
              <a:gd name="adj" fmla="val 6667"/>
            </a:avLst>
          </a:prstGeom>
          <a:solidFill>
            <a:srgbClr val="FFF7DB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10131552" y="1152144"/>
            <a:ext cx="13716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9A227"/>
                </a:solidFill>
              </a:rPr>
              <a:t>4.4</a:t>
            </a:r>
            <a:endParaRPr lang="en-US" sz="1500" dirty="0"/>
          </a:p>
        </p:txBody>
      </p:sp>
      <p:sp>
        <p:nvSpPr>
          <p:cNvPr id="21" name="Text 19"/>
          <p:cNvSpPr/>
          <p:nvPr/>
        </p:nvSpPr>
        <p:spPr>
          <a:xfrm>
            <a:off x="10168128" y="1536192"/>
            <a:ext cx="1289304" cy="457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wider backbone</a:t>
            </a:r>
            <a:endParaRPr lang="en-US" sz="1150" dirty="0"/>
          </a:p>
        </p:txBody>
      </p:sp>
      <p:sp>
        <p:nvSpPr>
          <p:cNvPr id="22" name="Shape 20"/>
          <p:cNvSpPr/>
          <p:nvPr/>
        </p:nvSpPr>
        <p:spPr>
          <a:xfrm>
            <a:off x="914400" y="2926080"/>
            <a:ext cx="4983480" cy="2148840"/>
          </a:xfrm>
          <a:prstGeom prst="roundRect">
            <a:avLst>
              <a:gd name="adj" fmla="val 3404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23" name="Image 0" descr="/mnt/data/presentation_work/assets/ddpm_fid_progression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7032" y="2971800"/>
            <a:ext cx="3638217" cy="2057400"/>
          </a:xfrm>
          <a:prstGeom prst="rect">
            <a:avLst/>
          </a:prstGeom>
        </p:spPr>
      </p:pic>
      <p:sp>
        <p:nvSpPr>
          <p:cNvPr id="24" name="Text 21"/>
          <p:cNvSpPr/>
          <p:nvPr/>
        </p:nvSpPr>
        <p:spPr>
          <a:xfrm>
            <a:off x="960120" y="5074920"/>
            <a:ext cx="4892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DDPM FID progression</a:t>
            </a:r>
            <a:endParaRPr lang="en-US" sz="950" dirty="0"/>
          </a:p>
        </p:txBody>
      </p:sp>
      <p:sp>
        <p:nvSpPr>
          <p:cNvPr id="25" name="Shape 22"/>
          <p:cNvSpPr/>
          <p:nvPr/>
        </p:nvSpPr>
        <p:spPr>
          <a:xfrm>
            <a:off x="6263640" y="2926080"/>
            <a:ext cx="4983480" cy="2148840"/>
          </a:xfrm>
          <a:prstGeom prst="roundRect">
            <a:avLst>
              <a:gd name="adj" fmla="val 3404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26" name="Image 1" descr="/mnt/data/presentation_work/assets/ddpm_progression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0" y="3293872"/>
            <a:ext cx="4892040" cy="1413256"/>
          </a:xfrm>
          <a:prstGeom prst="rect">
            <a:avLst/>
          </a:prstGeom>
        </p:spPr>
      </p:pic>
      <p:sp>
        <p:nvSpPr>
          <p:cNvPr id="27" name="Text 23"/>
          <p:cNvSpPr/>
          <p:nvPr/>
        </p:nvSpPr>
        <p:spPr>
          <a:xfrm>
            <a:off x="6309360" y="5074920"/>
            <a:ext cx="4892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DDPM sample progression</a:t>
            </a:r>
            <a:endParaRPr lang="en-US" sz="950" dirty="0"/>
          </a:p>
        </p:txBody>
      </p:sp>
      <p:sp>
        <p:nvSpPr>
          <p:cNvPr id="28" name="Text 24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3C2C72">
              <a:alpha val="92000"/>
            </a:srgbClr>
          </a:solidFill>
          <a:ln>
            <a:solidFill>
              <a:srgbClr val="3C2C72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v-prediction is the major gain; width helps after the target improves.</a:t>
            </a:r>
            <a:endParaRPr lang="en-US" sz="105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3C2C72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DDPM results: v-prediction unlocks quality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II - Generator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3C2C72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36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822960" y="1097280"/>
            <a:ext cx="3135086" cy="548640"/>
          </a:xfrm>
          <a:prstGeom prst="rect">
            <a:avLst/>
          </a:prstGeom>
          <a:solidFill>
            <a:srgbClr val="3C2C72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FFFFF"/>
                </a:solidFill>
              </a:rPr>
              <a:t>DDPM run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3958046" y="1097280"/>
            <a:ext cx="1254034" cy="548640"/>
          </a:xfrm>
          <a:prstGeom prst="rect">
            <a:avLst/>
          </a:prstGeom>
          <a:solidFill>
            <a:srgbClr val="3C2C72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FFFFF"/>
                </a:solidFill>
              </a:rPr>
              <a:t>Best FID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822960" y="1645920"/>
            <a:ext cx="3135086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linear / epsilon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3958046" y="1645920"/>
            <a:ext cx="1254034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134.5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822960" y="2194560"/>
            <a:ext cx="3135086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cosine / epsilon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3958046" y="2194560"/>
            <a:ext cx="1254034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132.3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822960" y="2743200"/>
            <a:ext cx="3135086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cosine / v-prediction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3958046" y="2743200"/>
            <a:ext cx="1254034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34.5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822960" y="3291840"/>
            <a:ext cx="3135086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wider DDPM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3958046" y="3291840"/>
            <a:ext cx="1254034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30.0</a:t>
            </a:r>
            <a:endParaRPr lang="en-US" sz="1300" dirty="0"/>
          </a:p>
        </p:txBody>
      </p:sp>
      <p:sp>
        <p:nvSpPr>
          <p:cNvPr id="17" name="Shape 15"/>
          <p:cNvSpPr/>
          <p:nvPr/>
        </p:nvSpPr>
        <p:spPr>
          <a:xfrm>
            <a:off x="5943600" y="914400"/>
            <a:ext cx="5349240" cy="3154680"/>
          </a:xfrm>
          <a:prstGeom prst="roundRect">
            <a:avLst>
              <a:gd name="adj" fmla="val 2319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18" name="Image 0" descr="/mnt/data/presentation_work/assets/ddpm_fid_progression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1005105"/>
            <a:ext cx="5257800" cy="2973269"/>
          </a:xfrm>
          <a:prstGeom prst="rect">
            <a:avLst/>
          </a:prstGeom>
        </p:spPr>
      </p:pic>
      <p:sp>
        <p:nvSpPr>
          <p:cNvPr id="19" name="Text 16"/>
          <p:cNvSpPr/>
          <p:nvPr/>
        </p:nvSpPr>
        <p:spPr>
          <a:xfrm>
            <a:off x="5989320" y="4069080"/>
            <a:ext cx="5257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FID over training checkpoints</a:t>
            </a:r>
            <a:endParaRPr lang="en-US" sz="950" dirty="0"/>
          </a:p>
        </p:txBody>
      </p:sp>
      <p:sp>
        <p:nvSpPr>
          <p:cNvPr id="20" name="Shape 17"/>
          <p:cNvSpPr/>
          <p:nvPr/>
        </p:nvSpPr>
        <p:spPr>
          <a:xfrm>
            <a:off x="1051560" y="4434840"/>
            <a:ext cx="9966960" cy="731520"/>
          </a:xfrm>
          <a:prstGeom prst="roundRect">
            <a:avLst>
              <a:gd name="adj" fmla="val 10000"/>
            </a:avLst>
          </a:prstGeom>
          <a:solidFill>
            <a:srgbClr val="FFF7DB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1216152" y="4581144"/>
            <a:ext cx="9646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9A227"/>
                </a:solidFill>
              </a:rPr>
              <a:t>Selected DDPM recipe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1252728" y="4965192"/>
            <a:ext cx="9564624" cy="914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Cosine schedule + v-prediction + wider U-Net.</a:t>
            </a:r>
            <a:endParaRPr lang="en-US" sz="1150" dirty="0"/>
          </a:p>
        </p:txBody>
      </p:sp>
      <p:sp>
        <p:nvSpPr>
          <p:cNvPr id="23" name="Text 20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3C2C72">
              <a:alpha val="92000"/>
            </a:srgbClr>
          </a:solidFill>
          <a:ln>
            <a:solidFill>
              <a:srgbClr val="3C2C72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v-prediction is the major gain; width helps after schedule and target are improved.</a:t>
            </a:r>
            <a:endParaRPr lang="en-US" sz="105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3C2C72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DDPM grids are stochastic distribution samples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II - Generator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3C2C72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37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777240" y="1051560"/>
            <a:ext cx="3154680" cy="3154680"/>
          </a:xfrm>
          <a:prstGeom prst="roundRect">
            <a:avLst>
              <a:gd name="adj" fmla="val 2319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8" name="Image 0" descr="/mnt/data/pres_inputs/presentation_inputs/generator/outputs/samples/p4_4_ddpm_wider/epoch_005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2960" y="1097280"/>
            <a:ext cx="3063240" cy="306324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822960" y="4206240"/>
            <a:ext cx="30632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Checkpoint sample A</a:t>
            </a:r>
            <a:endParaRPr lang="en-US" sz="950" dirty="0"/>
          </a:p>
        </p:txBody>
      </p:sp>
      <p:sp>
        <p:nvSpPr>
          <p:cNvPr id="10" name="Shape 7"/>
          <p:cNvSpPr/>
          <p:nvPr/>
        </p:nvSpPr>
        <p:spPr>
          <a:xfrm>
            <a:off x="4526280" y="1051560"/>
            <a:ext cx="3154680" cy="3154680"/>
          </a:xfrm>
          <a:prstGeom prst="roundRect">
            <a:avLst>
              <a:gd name="adj" fmla="val 2319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11" name="Image 1" descr="/mnt/data/pres_inputs/presentation_inputs/generator/outputs/samples/p4_4_ddpm_wider/epoch_010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097280"/>
            <a:ext cx="3063240" cy="306324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4572000" y="4206240"/>
            <a:ext cx="30632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Checkpoint sample B</a:t>
            </a:r>
            <a:endParaRPr lang="en-US" sz="950" dirty="0"/>
          </a:p>
        </p:txBody>
      </p:sp>
      <p:sp>
        <p:nvSpPr>
          <p:cNvPr id="13" name="Shape 9"/>
          <p:cNvSpPr/>
          <p:nvPr/>
        </p:nvSpPr>
        <p:spPr>
          <a:xfrm>
            <a:off x="8229600" y="1188720"/>
            <a:ext cx="3017520" cy="2697480"/>
          </a:xfrm>
          <a:prstGeom prst="roundRect">
            <a:avLst>
              <a:gd name="adj" fmla="val 2712"/>
            </a:avLst>
          </a:prstGeom>
          <a:solidFill>
            <a:srgbClr val="F0EBFF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8394192" y="1335024"/>
            <a:ext cx="26974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3C2C72"/>
                </a:solidFill>
              </a:rPr>
              <a:t>How to read grids</a:t>
            </a:r>
            <a:endParaRPr lang="en-US" sz="1500" dirty="0"/>
          </a:p>
        </p:txBody>
      </p:sp>
      <p:sp>
        <p:nvSpPr>
          <p:cNvPr id="15" name="Text 11"/>
          <p:cNvSpPr/>
          <p:nvPr/>
        </p:nvSpPr>
        <p:spPr>
          <a:xfrm>
            <a:off x="8430768" y="1719072"/>
            <a:ext cx="2615184" cy="20574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Reverse diffusion is stochastic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Fresh samples may appear at each checkpoint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Do not read panels as the same identities improving over time</a:t>
            </a:r>
            <a:endParaRPr lang="en-US" sz="1150" dirty="0"/>
          </a:p>
        </p:txBody>
      </p:sp>
      <p:sp>
        <p:nvSpPr>
          <p:cNvPr id="16" name="Text 12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3C2C72">
              <a:alpha val="92000"/>
            </a:srgbClr>
          </a:solidFill>
          <a:ln>
            <a:solidFill>
              <a:srgbClr val="3C2C72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DDPM progression shows distribution-level improvement, not the same faces being refined.</a:t>
            </a:r>
            <a:endParaRPr lang="en-US" sz="105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C9A227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5 reunites the three selected recipes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II - Generator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C9A227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38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822960" y="1188720"/>
            <a:ext cx="3246120" cy="2057400"/>
          </a:xfrm>
          <a:prstGeom prst="roundRect">
            <a:avLst>
              <a:gd name="adj" fmla="val 3556"/>
            </a:avLst>
          </a:prstGeom>
          <a:solidFill>
            <a:srgbClr val="FFF2E6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987552" y="1335024"/>
            <a:ext cx="29260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F28C28"/>
                </a:solidFill>
              </a:rPr>
              <a:t>GAN final recipe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1024128" y="1719072"/>
            <a:ext cx="2843784" cy="14173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WGAN-GP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spectral norm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GroupNorm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self-attention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4480560" y="1188720"/>
            <a:ext cx="3246120" cy="2057400"/>
          </a:xfrm>
          <a:prstGeom prst="roundRect">
            <a:avLst>
              <a:gd name="adj" fmla="val 3556"/>
            </a:avLst>
          </a:prstGeom>
          <a:solidFill>
            <a:srgbClr val="F0EBFF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645152" y="1335024"/>
            <a:ext cx="29260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6C4AB6"/>
                </a:solidFill>
              </a:rPr>
              <a:t>VAE final recipe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4681728" y="1719072"/>
            <a:ext cx="2843784" cy="14173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MSE + KL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perceptual loss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PatchGAN adversarial loss</a:t>
            </a:r>
            <a:endParaRPr lang="en-US" sz="1150" dirty="0"/>
          </a:p>
        </p:txBody>
      </p:sp>
      <p:sp>
        <p:nvSpPr>
          <p:cNvPr id="13" name="Shape 11"/>
          <p:cNvSpPr/>
          <p:nvPr/>
        </p:nvSpPr>
        <p:spPr>
          <a:xfrm>
            <a:off x="8138160" y="1188720"/>
            <a:ext cx="3246120" cy="2057400"/>
          </a:xfrm>
          <a:prstGeom prst="roundRect">
            <a:avLst>
              <a:gd name="adj" fmla="val 3556"/>
            </a:avLst>
          </a:prstGeom>
          <a:solidFill>
            <a:srgbClr val="F0EBFF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8302752" y="1335024"/>
            <a:ext cx="29260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3C2C72"/>
                </a:solidFill>
              </a:rPr>
              <a:t>DDPM final recipe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8339328" y="1719072"/>
            <a:ext cx="2843784" cy="14173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cosine schedule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v-prediction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wider U-Net</a:t>
            </a:r>
            <a:endParaRPr lang="en-US" sz="1150" dirty="0"/>
          </a:p>
        </p:txBody>
      </p:sp>
      <p:sp>
        <p:nvSpPr>
          <p:cNvPr id="16" name="Shape 14"/>
          <p:cNvSpPr/>
          <p:nvPr/>
        </p:nvSpPr>
        <p:spPr>
          <a:xfrm>
            <a:off x="1783080" y="3794760"/>
            <a:ext cx="8595360" cy="1737360"/>
          </a:xfrm>
          <a:prstGeom prst="roundRect">
            <a:avLst>
              <a:gd name="adj" fmla="val 4211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17" name="Image 0" descr="/mnt/data/presentation_work/assets/p5_fid_progression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5473" y="3840480"/>
            <a:ext cx="2910574" cy="1645920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1828800" y="5532120"/>
            <a:ext cx="8503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Final comparison FID progression</a:t>
            </a:r>
            <a:endParaRPr lang="en-US" sz="950" dirty="0"/>
          </a:p>
        </p:txBody>
      </p:sp>
      <p:sp>
        <p:nvSpPr>
          <p:cNvPr id="19" name="Text 16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C9A227">
              <a:alpha val="92000"/>
            </a:srgbClr>
          </a:solidFill>
          <a:ln>
            <a:solidFill>
              <a:srgbClr val="C9A227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Phase 5 compares final recipes, not intermediate branch variants.</a:t>
            </a:r>
            <a:endParaRPr lang="en-US" sz="105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C9A227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Final generator metrics show a quality/speed tradeoff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II - Generator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C9A227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39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822960" y="1143000"/>
            <a:ext cx="1653871" cy="571500"/>
          </a:xfrm>
          <a:prstGeom prst="rect">
            <a:avLst/>
          </a:prstGeom>
          <a:solidFill>
            <a:srgbClr val="C9A227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FFFFFF"/>
                </a:solidFill>
              </a:rPr>
              <a:t>Family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2476831" y="1143000"/>
            <a:ext cx="1343770" cy="571500"/>
          </a:xfrm>
          <a:prstGeom prst="rect">
            <a:avLst/>
          </a:prstGeom>
          <a:solidFill>
            <a:srgbClr val="C9A227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FFFFFF"/>
                </a:solidFill>
              </a:rPr>
              <a:t>Best FID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3820602" y="1143000"/>
            <a:ext cx="1757238" cy="571500"/>
          </a:xfrm>
          <a:prstGeom prst="rect">
            <a:avLst/>
          </a:prstGeom>
          <a:solidFill>
            <a:srgbClr val="C9A227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FFFFFF"/>
                </a:solidFill>
              </a:rPr>
              <a:t>Train time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822960" y="1714500"/>
            <a:ext cx="1653871" cy="57150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400" dirty="0">
                <a:solidFill>
                  <a:srgbClr val="172033"/>
                </a:solidFill>
              </a:rPr>
              <a:t>DDPM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2476831" y="1714500"/>
            <a:ext cx="1343770" cy="57150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400" dirty="0">
                <a:solidFill>
                  <a:srgbClr val="172033"/>
                </a:solidFill>
              </a:rPr>
              <a:t>19.0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3820602" y="1714500"/>
            <a:ext cx="1757238" cy="57150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400" dirty="0">
                <a:solidFill>
                  <a:srgbClr val="172033"/>
                </a:solidFill>
              </a:rPr>
              <a:t>667.1 min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822960" y="2286000"/>
            <a:ext cx="1653871" cy="57150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400" dirty="0">
                <a:solidFill>
                  <a:srgbClr val="172033"/>
                </a:solidFill>
              </a:rPr>
              <a:t>GAN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2476831" y="2286000"/>
            <a:ext cx="1343770" cy="57150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400" dirty="0">
                <a:solidFill>
                  <a:srgbClr val="172033"/>
                </a:solidFill>
              </a:rPr>
              <a:t>22.0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3820602" y="2286000"/>
            <a:ext cx="1757238" cy="57150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400" dirty="0">
                <a:solidFill>
                  <a:srgbClr val="172033"/>
                </a:solidFill>
              </a:rPr>
              <a:t>316.9 min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822960" y="2857500"/>
            <a:ext cx="1653871" cy="57150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400" dirty="0">
                <a:solidFill>
                  <a:srgbClr val="172033"/>
                </a:solidFill>
              </a:rPr>
              <a:t>VAE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2476831" y="2857500"/>
            <a:ext cx="1343770" cy="57150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400" dirty="0">
                <a:solidFill>
                  <a:srgbClr val="172033"/>
                </a:solidFill>
              </a:rPr>
              <a:t>46.2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3820602" y="2857500"/>
            <a:ext cx="1757238" cy="57150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400" dirty="0">
                <a:solidFill>
                  <a:srgbClr val="172033"/>
                </a:solidFill>
              </a:rPr>
              <a:t>50.2 min</a:t>
            </a:r>
            <a:endParaRPr lang="en-US" sz="1400" dirty="0"/>
          </a:p>
        </p:txBody>
      </p:sp>
      <p:sp>
        <p:nvSpPr>
          <p:cNvPr id="19" name="Shape 17"/>
          <p:cNvSpPr/>
          <p:nvPr/>
        </p:nvSpPr>
        <p:spPr>
          <a:xfrm>
            <a:off x="6172200" y="1051560"/>
            <a:ext cx="4754880" cy="914400"/>
          </a:xfrm>
          <a:prstGeom prst="roundRect">
            <a:avLst>
              <a:gd name="adj" fmla="val 8000"/>
            </a:avLst>
          </a:prstGeom>
          <a:solidFill>
            <a:srgbClr val="F0EBFF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6336792" y="1197864"/>
            <a:ext cx="44348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3C2C72"/>
                </a:solidFill>
              </a:rPr>
              <a:t>Best quality</a:t>
            </a:r>
            <a:endParaRPr lang="en-US" sz="1500" dirty="0"/>
          </a:p>
        </p:txBody>
      </p:sp>
      <p:sp>
        <p:nvSpPr>
          <p:cNvPr id="21" name="Text 19"/>
          <p:cNvSpPr/>
          <p:nvPr/>
        </p:nvSpPr>
        <p:spPr>
          <a:xfrm>
            <a:off x="6373368" y="1581912"/>
            <a:ext cx="4352544" cy="2743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DDPM: lowest FID</a:t>
            </a:r>
            <a:endParaRPr lang="en-US" sz="1150" dirty="0"/>
          </a:p>
        </p:txBody>
      </p:sp>
      <p:sp>
        <p:nvSpPr>
          <p:cNvPr id="22" name="Shape 20"/>
          <p:cNvSpPr/>
          <p:nvPr/>
        </p:nvSpPr>
        <p:spPr>
          <a:xfrm>
            <a:off x="6172200" y="2423160"/>
            <a:ext cx="4754880" cy="914400"/>
          </a:xfrm>
          <a:prstGeom prst="roundRect">
            <a:avLst>
              <a:gd name="adj" fmla="val 8000"/>
            </a:avLst>
          </a:prstGeom>
          <a:solidFill>
            <a:srgbClr val="FFF2E6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6336792" y="2569464"/>
            <a:ext cx="44348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F28C28"/>
                </a:solidFill>
              </a:rPr>
              <a:t>Best quality/speed compromise</a:t>
            </a:r>
            <a:endParaRPr lang="en-US" sz="1500" dirty="0"/>
          </a:p>
        </p:txBody>
      </p:sp>
      <p:sp>
        <p:nvSpPr>
          <p:cNvPr id="24" name="Text 22"/>
          <p:cNvSpPr/>
          <p:nvPr/>
        </p:nvSpPr>
        <p:spPr>
          <a:xfrm>
            <a:off x="6373368" y="2953512"/>
            <a:ext cx="4352544" cy="2743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GAN: close FID with lower training cost</a:t>
            </a:r>
            <a:endParaRPr lang="en-US" sz="1150" dirty="0"/>
          </a:p>
        </p:txBody>
      </p:sp>
      <p:sp>
        <p:nvSpPr>
          <p:cNvPr id="25" name="Shape 23"/>
          <p:cNvSpPr/>
          <p:nvPr/>
        </p:nvSpPr>
        <p:spPr>
          <a:xfrm>
            <a:off x="6172200" y="3794760"/>
            <a:ext cx="4754880" cy="914400"/>
          </a:xfrm>
          <a:prstGeom prst="roundRect">
            <a:avLst>
              <a:gd name="adj" fmla="val 8000"/>
            </a:avLst>
          </a:prstGeom>
          <a:solidFill>
            <a:srgbClr val="F0EBFF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6336792" y="3941064"/>
            <a:ext cx="44348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6C4AB6"/>
                </a:solidFill>
              </a:rPr>
              <a:t>Fastest/prototyping</a:t>
            </a:r>
            <a:endParaRPr lang="en-US" sz="1500" dirty="0"/>
          </a:p>
        </p:txBody>
      </p:sp>
      <p:sp>
        <p:nvSpPr>
          <p:cNvPr id="27" name="Text 25"/>
          <p:cNvSpPr/>
          <p:nvPr/>
        </p:nvSpPr>
        <p:spPr>
          <a:xfrm>
            <a:off x="6373368" y="4325112"/>
            <a:ext cx="4352544" cy="2743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VAE: fastest but lower final quality</a:t>
            </a:r>
            <a:endParaRPr lang="en-US" sz="1150" dirty="0"/>
          </a:p>
        </p:txBody>
      </p:sp>
      <p:sp>
        <p:nvSpPr>
          <p:cNvPr id="28" name="Text 26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C9A227">
              <a:alpha val="92000"/>
            </a:srgbClr>
          </a:solidFill>
          <a:ln>
            <a:solidFill>
              <a:srgbClr val="C9A227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DDPM wins quality; GAN is close with lower cost; VAE is fastest.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B1F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567160" y="0"/>
            <a:ext cx="164592" cy="6858000"/>
          </a:xfrm>
          <a:prstGeom prst="rect">
            <a:avLst/>
          </a:prstGeom>
          <a:solidFill>
            <a:srgbClr val="1E8AA5">
              <a:alpha val="90000"/>
            </a:srgbClr>
          </a:solidFill>
          <a:ln w="12700">
            <a:solidFill>
              <a:srgbClr val="1E8AA5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11841480" y="0"/>
            <a:ext cx="118872" cy="6858000"/>
          </a:xfrm>
          <a:prstGeom prst="rect">
            <a:avLst/>
          </a:prstGeom>
          <a:solidFill>
            <a:srgbClr val="2CB1A8">
              <a:alpha val="80000"/>
            </a:srgbClr>
          </a:solidFill>
          <a:ln w="12700">
            <a:solidFill>
              <a:srgbClr val="2CB1A8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22960" y="2423160"/>
            <a:ext cx="106070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40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Part I - Classifier</a:t>
            </a:r>
            <a:endParaRPr lang="en-US" sz="4000" dirty="0"/>
          </a:p>
        </p:txBody>
      </p:sp>
      <p:sp>
        <p:nvSpPr>
          <p:cNvPr id="5" name="Text 3"/>
          <p:cNvSpPr/>
          <p:nvPr/>
        </p:nvSpPr>
        <p:spPr>
          <a:xfrm>
            <a:off x="868680" y="3246120"/>
            <a:ext cx="9601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dirty="0">
                <a:solidFill>
                  <a:srgbClr val="CBD5E1"/>
                </a:solidFill>
              </a:rPr>
              <a:t>Dataset discovery → preprocessing → baselines → ablations → Grad-CAM → model families → scaling</a:t>
            </a:r>
            <a:endParaRPr lang="en-US" sz="17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C9A227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Quality and samples tell the same ranking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II - Generator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C9A227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40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685800" y="914400"/>
            <a:ext cx="5257800" cy="3154680"/>
          </a:xfrm>
          <a:prstGeom prst="roundRect">
            <a:avLst>
              <a:gd name="adj" fmla="val 2319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8" name="Image 0" descr="/mnt/data/presentation_work/assets/quality_vs_spe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" y="1030960"/>
            <a:ext cx="5166360" cy="292156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31520" y="4069080"/>
            <a:ext cx="5166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Quality vs training time</a:t>
            </a:r>
            <a:endParaRPr lang="en-US" sz="950" dirty="0"/>
          </a:p>
        </p:txBody>
      </p:sp>
      <p:sp>
        <p:nvSpPr>
          <p:cNvPr id="10" name="Shape 7"/>
          <p:cNvSpPr/>
          <p:nvPr/>
        </p:nvSpPr>
        <p:spPr>
          <a:xfrm>
            <a:off x="6355080" y="914400"/>
            <a:ext cx="4983480" cy="3154680"/>
          </a:xfrm>
          <a:prstGeom prst="roundRect">
            <a:avLst>
              <a:gd name="adj" fmla="val 2319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11" name="Image 1" descr="/mnt/data/presentation_work/assets/final_family_grids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567688"/>
            <a:ext cx="4892040" cy="1848104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400800" y="4069080"/>
            <a:ext cx="4892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Final sample grids: DDPM, GAN, VAE</a:t>
            </a:r>
            <a:endParaRPr lang="en-US" sz="950" dirty="0"/>
          </a:p>
        </p:txBody>
      </p:sp>
      <p:sp>
        <p:nvSpPr>
          <p:cNvPr id="13" name="Shape 9"/>
          <p:cNvSpPr/>
          <p:nvPr/>
        </p:nvSpPr>
        <p:spPr>
          <a:xfrm>
            <a:off x="914400" y="4572000"/>
            <a:ext cx="10332720" cy="658368"/>
          </a:xfrm>
          <a:prstGeom prst="roundRect">
            <a:avLst>
              <a:gd name="adj" fmla="val 11111"/>
            </a:avLst>
          </a:prstGeom>
          <a:solidFill>
            <a:srgbClr val="FFF7DB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1078992" y="4718304"/>
            <a:ext cx="100126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9A227"/>
                </a:solidFill>
              </a:rPr>
              <a:t>Reading the evidence</a:t>
            </a:r>
            <a:endParaRPr lang="en-US" sz="1500" dirty="0"/>
          </a:p>
        </p:txBody>
      </p:sp>
      <p:sp>
        <p:nvSpPr>
          <p:cNvPr id="15" name="Text 11"/>
          <p:cNvSpPr/>
          <p:nvPr/>
        </p:nvSpPr>
        <p:spPr>
          <a:xfrm>
            <a:off x="1115568" y="5102352"/>
            <a:ext cx="9930384" cy="182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FID evaluates distribution-level similarity; grids provide qualitative evidence.</a:t>
            </a:r>
            <a:endParaRPr lang="en-US" sz="1150" dirty="0"/>
          </a:p>
        </p:txBody>
      </p:sp>
      <p:sp>
        <p:nvSpPr>
          <p:cNvPr id="16" name="Text 12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C9A227">
              <a:alpha val="92000"/>
            </a:srgbClr>
          </a:solidFill>
          <a:ln>
            <a:solidFill>
              <a:srgbClr val="C9A227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DDPM wins quality, GAN is close at lower cost, VAE is fastest but smoother.</a:t>
            </a:r>
            <a:endParaRPr lang="en-US" sz="105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C9A227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6 showcase curates examples, not a new metric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II - Generator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C9A227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41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731520" y="960120"/>
            <a:ext cx="3017520" cy="1828800"/>
          </a:xfrm>
          <a:prstGeom prst="roundRect">
            <a:avLst>
              <a:gd name="adj" fmla="val 4000"/>
            </a:avLst>
          </a:prstGeom>
          <a:solidFill>
            <a:srgbClr val="FFF7DB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96112" y="1106424"/>
            <a:ext cx="26974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9A227"/>
                </a:solidFill>
              </a:rPr>
              <a:t>Candidate pool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932688" y="1490472"/>
            <a:ext cx="2615184" cy="1188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20 grids per architecture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16 images per grid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320 candidates per model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960 candidates total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4251960" y="960120"/>
            <a:ext cx="3017520" cy="1828800"/>
          </a:xfrm>
          <a:prstGeom prst="roundRect">
            <a:avLst>
              <a:gd name="adj" fmla="val 4000"/>
            </a:avLst>
          </a:prstGeom>
          <a:solidFill>
            <a:srgbClr val="FFF7DB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416552" y="1106424"/>
            <a:ext cx="26974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9A227"/>
                </a:solidFill>
              </a:rPr>
              <a:t>Heuristic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4453128" y="1490472"/>
            <a:ext cx="2615184" cy="1188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exposure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contrast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detail/sharpness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color</a:t>
            </a:r>
            <a:endParaRPr lang="en-US" sz="1150" dirty="0"/>
          </a:p>
        </p:txBody>
      </p:sp>
      <p:sp>
        <p:nvSpPr>
          <p:cNvPr id="13" name="Shape 11"/>
          <p:cNvSpPr/>
          <p:nvPr/>
        </p:nvSpPr>
        <p:spPr>
          <a:xfrm>
            <a:off x="7772400" y="960120"/>
            <a:ext cx="3017520" cy="1828800"/>
          </a:xfrm>
          <a:prstGeom prst="roundRect">
            <a:avLst>
              <a:gd name="adj" fmla="val 4000"/>
            </a:avLst>
          </a:prstGeom>
          <a:solidFill>
            <a:srgbClr val="FFF0F0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936992" y="1106424"/>
            <a:ext cx="26974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83D3D"/>
                </a:solidFill>
              </a:rPr>
              <a:t>Interpretation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7973568" y="1490472"/>
            <a:ext cx="2615184" cy="1188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Curation for presentation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Not a new scientific metric</a:t>
            </a:r>
            <a:endParaRPr lang="en-US" sz="1150" dirty="0"/>
          </a:p>
        </p:txBody>
      </p:sp>
      <p:sp>
        <p:nvSpPr>
          <p:cNvPr id="16" name="Shape 14"/>
          <p:cNvSpPr/>
          <p:nvPr/>
        </p:nvSpPr>
        <p:spPr>
          <a:xfrm>
            <a:off x="1463040" y="3291840"/>
            <a:ext cx="9235440" cy="2148840"/>
          </a:xfrm>
          <a:prstGeom prst="roundRect">
            <a:avLst>
              <a:gd name="adj" fmla="val 3404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17" name="Image 0" descr="/mnt/data/pres_inputs/presentation_inputs/generator/outputs/samples/final_showcase/phase5_top3_pane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24015" y="3337560"/>
            <a:ext cx="1513490" cy="2057400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1508760" y="5440680"/>
            <a:ext cx="9144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Top 3 selected samples per architecture</a:t>
            </a:r>
            <a:endParaRPr lang="en-US" sz="950" dirty="0"/>
          </a:p>
        </p:txBody>
      </p:sp>
      <p:sp>
        <p:nvSpPr>
          <p:cNvPr id="19" name="Text 16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C9A227">
              <a:alpha val="92000"/>
            </a:srgbClr>
          </a:solidFill>
          <a:ln>
            <a:solidFill>
              <a:srgbClr val="C9A227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The showcase supports presentation, while Phase 5 metrics carry the ranking.</a:t>
            </a:r>
            <a:endParaRPr lang="en-US" sz="105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C9A227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we learned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Final conclusions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C9A227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42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777240" y="1005840"/>
            <a:ext cx="5166360" cy="4114800"/>
          </a:xfrm>
          <a:prstGeom prst="roundRect">
            <a:avLst>
              <a:gd name="adj" fmla="val 1778"/>
            </a:avLst>
          </a:prstGeom>
          <a:solidFill>
            <a:srgbClr val="E7F6F7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941832" y="1152144"/>
            <a:ext cx="48463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E8AA5"/>
                </a:solidFill>
              </a:rPr>
              <a:t>Classifier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978408" y="1536192"/>
            <a:ext cx="4764024" cy="3474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Strong pretrained classifiers are needed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Facecrop and 224x224 improve performance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ResNet50 is the best practical classifier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Source generalization remains the main limitation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6263640" y="1005840"/>
            <a:ext cx="5166360" cy="4114800"/>
          </a:xfrm>
          <a:prstGeom prst="roundRect">
            <a:avLst>
              <a:gd name="adj" fmla="val 1778"/>
            </a:avLst>
          </a:prstGeom>
          <a:solidFill>
            <a:srgbClr val="FFF2E6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428232" y="1152144"/>
            <a:ext cx="48463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F28C28"/>
                </a:solidFill>
              </a:rPr>
              <a:t>Generator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6464808" y="1536192"/>
            <a:ext cx="4764024" cy="3474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Raw images are not enough; pipeline quality matters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GAN required SN + GroupNorm + attention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VAE improves with perceptual + adversarial losses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DDPM wins quality through v-prediction and width</a:t>
            </a:r>
            <a:endParaRPr lang="en-US" sz="1150" dirty="0"/>
          </a:p>
        </p:txBody>
      </p:sp>
      <p:sp>
        <p:nvSpPr>
          <p:cNvPr id="13" name="Text 11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C9A227">
              <a:alpha val="92000"/>
            </a:srgbClr>
          </a:solidFill>
          <a:ln>
            <a:solidFill>
              <a:srgbClr val="C9A227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Controlled ablations converted evidence into final design decisions.</a:t>
            </a:r>
            <a:endParaRPr lang="en-US" sz="105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C9A227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Final decisions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Final conclusions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C9A227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43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685800" y="1143000"/>
            <a:ext cx="1377412" cy="944880"/>
          </a:xfrm>
          <a:prstGeom prst="rect">
            <a:avLst/>
          </a:prstGeom>
          <a:solidFill>
            <a:srgbClr val="C9A227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b="1" dirty="0">
                <a:solidFill>
                  <a:srgbClr val="FFFFFF"/>
                </a:solidFill>
              </a:rPr>
              <a:t>Track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2063212" y="1143000"/>
            <a:ext cx="4775028" cy="944880"/>
          </a:xfrm>
          <a:prstGeom prst="rect">
            <a:avLst/>
          </a:prstGeom>
          <a:solidFill>
            <a:srgbClr val="C9A227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b="1" dirty="0">
                <a:solidFill>
                  <a:srgbClr val="FFFFFF"/>
                </a:solidFill>
              </a:rPr>
              <a:t>Final decision</a:t>
            </a:r>
            <a:endParaRPr lang="en-US" sz="1150" dirty="0"/>
          </a:p>
        </p:txBody>
      </p:sp>
      <p:sp>
        <p:nvSpPr>
          <p:cNvPr id="9" name="Text 7"/>
          <p:cNvSpPr/>
          <p:nvPr/>
        </p:nvSpPr>
        <p:spPr>
          <a:xfrm>
            <a:off x="6838240" y="1143000"/>
            <a:ext cx="4683200" cy="944880"/>
          </a:xfrm>
          <a:prstGeom prst="rect">
            <a:avLst/>
          </a:prstGeom>
          <a:solidFill>
            <a:srgbClr val="C9A227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b="1" dirty="0">
                <a:solidFill>
                  <a:srgbClr val="FFFFFF"/>
                </a:solidFill>
              </a:rPr>
              <a:t>Key result / limitation</a:t>
            </a:r>
            <a:endParaRPr lang="en-US" sz="1150" dirty="0"/>
          </a:p>
        </p:txBody>
      </p:sp>
      <p:sp>
        <p:nvSpPr>
          <p:cNvPr id="10" name="Text 8"/>
          <p:cNvSpPr/>
          <p:nvPr/>
        </p:nvSpPr>
        <p:spPr>
          <a:xfrm>
            <a:off x="685800" y="2087880"/>
            <a:ext cx="1377412" cy="9448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Classifier</a:t>
            </a:r>
            <a:endParaRPr lang="en-US" sz="1150" dirty="0"/>
          </a:p>
        </p:txBody>
      </p:sp>
      <p:sp>
        <p:nvSpPr>
          <p:cNvPr id="11" name="Text 9"/>
          <p:cNvSpPr/>
          <p:nvPr/>
        </p:nvSpPr>
        <p:spPr>
          <a:xfrm>
            <a:off x="2063212" y="2087880"/>
            <a:ext cx="4775028" cy="9448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ResNet50; 224x224 facecrop; ImageNet/default normalization; augmentation disabled</a:t>
            </a:r>
            <a:endParaRPr lang="en-US" sz="1150" dirty="0"/>
          </a:p>
        </p:txBody>
      </p:sp>
      <p:sp>
        <p:nvSpPr>
          <p:cNvPr id="12" name="Text 10"/>
          <p:cNvSpPr/>
          <p:nvPr/>
        </p:nvSpPr>
        <p:spPr>
          <a:xfrm>
            <a:off x="6838240" y="2087880"/>
            <a:ext cx="4683200" cy="9448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AUC 0.9950, accuracy 0.9692, F1 0.9794; limitation: source generalization</a:t>
            </a:r>
            <a:endParaRPr lang="en-US" sz="1150" dirty="0"/>
          </a:p>
        </p:txBody>
      </p:sp>
      <p:sp>
        <p:nvSpPr>
          <p:cNvPr id="13" name="Text 11"/>
          <p:cNvSpPr/>
          <p:nvPr/>
        </p:nvSpPr>
        <p:spPr>
          <a:xfrm>
            <a:off x="685800" y="3032760"/>
            <a:ext cx="1377412" cy="9448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Generator</a:t>
            </a:r>
            <a:endParaRPr lang="en-US" sz="1150" dirty="0"/>
          </a:p>
        </p:txBody>
      </p:sp>
      <p:sp>
        <p:nvSpPr>
          <p:cNvPr id="14" name="Text 12"/>
          <p:cNvSpPr/>
          <p:nvPr/>
        </p:nvSpPr>
        <p:spPr>
          <a:xfrm>
            <a:off x="2063212" y="3032760"/>
            <a:ext cx="4775028" cy="9448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Best quality: DDPM; quality/speed: GAN; fastest/prototype: VAE</a:t>
            </a:r>
            <a:endParaRPr lang="en-US" sz="1150" dirty="0"/>
          </a:p>
        </p:txBody>
      </p:sp>
      <p:sp>
        <p:nvSpPr>
          <p:cNvPr id="15" name="Text 13"/>
          <p:cNvSpPr/>
          <p:nvPr/>
        </p:nvSpPr>
        <p:spPr>
          <a:xfrm>
            <a:off x="6838240" y="3032760"/>
            <a:ext cx="4683200" cy="94488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Final quality: DDPM FID 19.0; limitation: samples still need qualitative inspection</a:t>
            </a:r>
            <a:endParaRPr lang="en-US" sz="1150" dirty="0"/>
          </a:p>
        </p:txBody>
      </p:sp>
      <p:sp>
        <p:nvSpPr>
          <p:cNvPr id="16" name="Shape 14"/>
          <p:cNvSpPr/>
          <p:nvPr/>
        </p:nvSpPr>
        <p:spPr>
          <a:xfrm>
            <a:off x="960120" y="4526280"/>
            <a:ext cx="4389120" cy="1005840"/>
          </a:xfrm>
          <a:prstGeom prst="roundRect">
            <a:avLst>
              <a:gd name="adj" fmla="val 7273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17" name="Image 0" descr="/mnt/data/pres_inputs/presentation_inputs/classifier/outputs/figures/07_phase4_100pct_balanced_metrics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573" y="4572000"/>
            <a:ext cx="2444214" cy="914400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1005840" y="5532120"/>
            <a:ext cx="42976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Classifier final evidence</a:t>
            </a:r>
            <a:endParaRPr lang="en-US" sz="950" dirty="0"/>
          </a:p>
        </p:txBody>
      </p:sp>
      <p:sp>
        <p:nvSpPr>
          <p:cNvPr id="19" name="Shape 16"/>
          <p:cNvSpPr/>
          <p:nvPr/>
        </p:nvSpPr>
        <p:spPr>
          <a:xfrm>
            <a:off x="6537960" y="4297680"/>
            <a:ext cx="4389120" cy="1325880"/>
          </a:xfrm>
          <a:prstGeom prst="roundRect">
            <a:avLst>
              <a:gd name="adj" fmla="val 5517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20" name="Image 1" descr="/mnt/data/pres_inputs/presentation_inputs/generator/outputs/samples/final_showcase/phase5_top3_panel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473" y="4343400"/>
            <a:ext cx="908094" cy="1234440"/>
          </a:xfrm>
          <a:prstGeom prst="rect">
            <a:avLst/>
          </a:prstGeom>
        </p:spPr>
      </p:pic>
      <p:sp>
        <p:nvSpPr>
          <p:cNvPr id="21" name="Text 17"/>
          <p:cNvSpPr/>
          <p:nvPr/>
        </p:nvSpPr>
        <p:spPr>
          <a:xfrm>
            <a:off x="6583680" y="5623560"/>
            <a:ext cx="42976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Generator final evidence</a:t>
            </a:r>
            <a:endParaRPr lang="en-US" sz="950" dirty="0"/>
          </a:p>
        </p:txBody>
      </p:sp>
      <p:sp>
        <p:nvSpPr>
          <p:cNvPr id="22" name="Text 18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C9A227">
              <a:alpha val="92000"/>
            </a:srgbClr>
          </a:solidFill>
          <a:ln>
            <a:solidFill>
              <a:srgbClr val="C9A227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Final decisions match the logs: ResNet50 for detection and DDPM for best generation quality.</a:t>
            </a:r>
            <a:endParaRPr lang="en-US" sz="105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C83D3D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Limitations remain visible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Final conclusions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C83D3D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44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777240" y="1097280"/>
            <a:ext cx="5166360" cy="3931920"/>
          </a:xfrm>
          <a:prstGeom prst="roundRect">
            <a:avLst>
              <a:gd name="adj" fmla="val 1860"/>
            </a:avLst>
          </a:prstGeom>
          <a:solidFill>
            <a:srgbClr val="E7F6F7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941832" y="1243584"/>
            <a:ext cx="48463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E8AA5"/>
                </a:solidFill>
              </a:rPr>
              <a:t>Classifier limitations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978408" y="1627632"/>
            <a:ext cx="4764024" cy="3291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Source-specific cues can remain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Grad-CAM is qualitative, not causal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Performance may change on unseen fake generators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6263640" y="1097280"/>
            <a:ext cx="5166360" cy="3931920"/>
          </a:xfrm>
          <a:prstGeom prst="roundRect">
            <a:avLst>
              <a:gd name="adj" fmla="val 1860"/>
            </a:avLst>
          </a:prstGeom>
          <a:solidFill>
            <a:srgbClr val="FFF2E6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428232" y="1243584"/>
            <a:ext cx="48463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F28C28"/>
                </a:solidFill>
              </a:rPr>
              <a:t>Generator limitations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6464808" y="1627632"/>
            <a:ext cx="4764024" cy="3291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FID is useful but incomplete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Final showcase is curated, not distribution-level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Compute budget affects DDPM and higher-resolution GAN results</a:t>
            </a:r>
            <a:endParaRPr lang="en-US" sz="1150" dirty="0"/>
          </a:p>
        </p:txBody>
      </p:sp>
      <p:sp>
        <p:nvSpPr>
          <p:cNvPr id="13" name="Text 11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C83D3D">
              <a:alpha val="92000"/>
            </a:srgbClr>
          </a:solidFill>
          <a:ln>
            <a:solidFill>
              <a:srgbClr val="C83D3D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The strongest results are reported with their failure modes, not separated from them.</a:t>
            </a:r>
            <a:endParaRPr lang="en-US" sz="105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solidFill>
          <a:srgbClr val="1B1F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240" y="777240"/>
            <a:ext cx="9144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C9A227"/>
                </a:solidFill>
              </a:rPr>
              <a:t>Closing takeaway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822960" y="1965960"/>
            <a:ext cx="10424160" cy="14630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2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Careful preprocessing and controlled ablations are as important as model choice: the classifier becomes reliable through stronger pretrained backbones and scaling, while the generator reaches best quality through the DDPM branch.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822960" y="5166360"/>
            <a:ext cx="10515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3000" b="1" dirty="0">
                <a:solidFill>
                  <a:srgbClr val="C9A227"/>
                </a:solidFill>
              </a:rPr>
              <a:t>Questions?</a:t>
            </a:r>
            <a:endParaRPr lang="en-US" sz="3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1E8AA5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Classifier goal: detect real vs fake faces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 - Classifier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1E8AA5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5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731520" y="1188720"/>
            <a:ext cx="2743200" cy="914400"/>
          </a:xfrm>
          <a:prstGeom prst="roundRect">
            <a:avLst>
              <a:gd name="adj" fmla="val 8000"/>
            </a:avLst>
          </a:prstGeom>
          <a:solidFill>
            <a:srgbClr val="E7F6F7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96112" y="1335024"/>
            <a:ext cx="24231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E8AA5"/>
                </a:solidFill>
              </a:rPr>
              <a:t>Real source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932688" y="1719072"/>
            <a:ext cx="2340864" cy="2743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wiki → real label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731520" y="2423160"/>
            <a:ext cx="2743200" cy="1920240"/>
          </a:xfrm>
          <a:prstGeom prst="roundRect">
            <a:avLst>
              <a:gd name="adj" fmla="val 3810"/>
            </a:avLst>
          </a:prstGeom>
          <a:solidFill>
            <a:srgbClr val="E7F6F7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896112" y="2569464"/>
            <a:ext cx="24231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2CB1A8"/>
                </a:solidFill>
              </a:rPr>
              <a:t>Fake sources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32688" y="2953512"/>
            <a:ext cx="2340864" cy="12801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inpainting → fake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text2img → fake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insight → fake</a:t>
            </a:r>
            <a:endParaRPr lang="en-US" sz="1150" dirty="0"/>
          </a:p>
        </p:txBody>
      </p:sp>
      <p:sp>
        <p:nvSpPr>
          <p:cNvPr id="13" name="Shape 11"/>
          <p:cNvSpPr/>
          <p:nvPr/>
        </p:nvSpPr>
        <p:spPr>
          <a:xfrm>
            <a:off x="3611880" y="1645920"/>
            <a:ext cx="1188720" cy="0"/>
          </a:xfrm>
          <a:prstGeom prst="line">
            <a:avLst/>
          </a:prstGeom>
          <a:noFill/>
          <a:ln w="25400">
            <a:solidFill>
              <a:srgbClr val="1E8AA5"/>
            </a:solidFill>
            <a:prstDash val="solid"/>
            <a:tailEnd type="triangle"/>
          </a:ln>
        </p:spPr>
      </p:sp>
      <p:sp>
        <p:nvSpPr>
          <p:cNvPr id="14" name="Shape 12"/>
          <p:cNvSpPr/>
          <p:nvPr/>
        </p:nvSpPr>
        <p:spPr>
          <a:xfrm>
            <a:off x="3611880" y="3337560"/>
            <a:ext cx="1188720" cy="0"/>
          </a:xfrm>
          <a:prstGeom prst="line">
            <a:avLst/>
          </a:prstGeom>
          <a:noFill/>
          <a:ln w="25400">
            <a:solidFill>
              <a:srgbClr val="2CB1A8"/>
            </a:solidFill>
            <a:prstDash val="solid"/>
            <a:tailEnd type="triangle"/>
          </a:ln>
        </p:spPr>
      </p:sp>
      <p:sp>
        <p:nvSpPr>
          <p:cNvPr id="15" name="Shape 13"/>
          <p:cNvSpPr/>
          <p:nvPr/>
        </p:nvSpPr>
        <p:spPr>
          <a:xfrm>
            <a:off x="4892040" y="1417320"/>
            <a:ext cx="2194560" cy="2560320"/>
          </a:xfrm>
          <a:prstGeom prst="roundRect">
            <a:avLst>
              <a:gd name="adj" fmla="val 3333"/>
            </a:avLst>
          </a:prstGeom>
          <a:solidFill>
            <a:srgbClr val="FFFFFF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5056632" y="1563624"/>
            <a:ext cx="18745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E8AA5"/>
                </a:solidFill>
              </a:rPr>
              <a:t>Binary classifier</a:t>
            </a:r>
            <a:endParaRPr lang="en-US" sz="1500" dirty="0"/>
          </a:p>
        </p:txBody>
      </p:sp>
      <p:sp>
        <p:nvSpPr>
          <p:cNvPr id="17" name="Text 15"/>
          <p:cNvSpPr/>
          <p:nvPr/>
        </p:nvSpPr>
        <p:spPr>
          <a:xfrm>
            <a:off x="5093208" y="1947672"/>
            <a:ext cx="1792224" cy="19202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Predict real/fake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Avoid shortcuts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Generalize across fake sources</a:t>
            </a:r>
            <a:endParaRPr lang="en-US" sz="1150" dirty="0"/>
          </a:p>
        </p:txBody>
      </p:sp>
      <p:sp>
        <p:nvSpPr>
          <p:cNvPr id="18" name="Shape 16"/>
          <p:cNvSpPr/>
          <p:nvPr/>
        </p:nvSpPr>
        <p:spPr>
          <a:xfrm>
            <a:off x="7178040" y="2697480"/>
            <a:ext cx="914400" cy="0"/>
          </a:xfrm>
          <a:prstGeom prst="line">
            <a:avLst/>
          </a:prstGeom>
          <a:noFill/>
          <a:ln w="25400">
            <a:solidFill>
              <a:srgbClr val="617083"/>
            </a:solidFill>
            <a:prstDash val="solid"/>
            <a:tailEnd type="triangle"/>
          </a:ln>
        </p:spPr>
      </p:sp>
      <p:sp>
        <p:nvSpPr>
          <p:cNvPr id="19" name="Shape 17"/>
          <p:cNvSpPr/>
          <p:nvPr/>
        </p:nvSpPr>
        <p:spPr>
          <a:xfrm>
            <a:off x="8183880" y="1417320"/>
            <a:ext cx="3154680" cy="2560320"/>
          </a:xfrm>
          <a:prstGeom prst="roundRect">
            <a:avLst>
              <a:gd name="adj" fmla="val 2857"/>
            </a:avLst>
          </a:prstGeom>
          <a:solidFill>
            <a:srgbClr val="E7F6F7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8348472" y="1563624"/>
            <a:ext cx="28346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E8AA5"/>
                </a:solidFill>
              </a:rPr>
              <a:t>Core challenge</a:t>
            </a:r>
            <a:endParaRPr lang="en-US" sz="1500" dirty="0"/>
          </a:p>
        </p:txBody>
      </p:sp>
      <p:sp>
        <p:nvSpPr>
          <p:cNvPr id="21" name="Text 19"/>
          <p:cNvSpPr/>
          <p:nvPr/>
        </p:nvSpPr>
        <p:spPr>
          <a:xfrm>
            <a:off x="8385048" y="1947672"/>
            <a:ext cx="2752344" cy="19202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High global metrics are not enough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The detector must not simply learn source-specific artifacts</a:t>
            </a:r>
            <a:endParaRPr lang="en-US" sz="1150" dirty="0"/>
          </a:p>
        </p:txBody>
      </p:sp>
      <p:sp>
        <p:nvSpPr>
          <p:cNvPr id="22" name="Shape 20"/>
          <p:cNvSpPr/>
          <p:nvPr/>
        </p:nvSpPr>
        <p:spPr>
          <a:xfrm>
            <a:off x="7909560" y="4206240"/>
            <a:ext cx="3657600" cy="1325880"/>
          </a:xfrm>
          <a:prstGeom prst="roundRect">
            <a:avLst>
              <a:gd name="adj" fmla="val 5517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23" name="Image 0" descr="/mnt/data/pres_inputs/presentation_inputs/classifier/outputs/figures/01_source_samples.png">    </p:cNvPr>
          <p:cNvPicPr>
            <a:picLocks noChangeAspect="1"/>
          </p:cNvPicPr>
          <p:nvPr/>
        </p:nvPicPr>
        <p:blipFill>
          <a:blip r:embed="rId1"/>
          <a:srcRect l="0" r="0" t="21805" b="21805"/>
          <a:stretch/>
        </p:blipFill>
        <p:spPr>
          <a:xfrm>
            <a:off x="7955280" y="4251960"/>
            <a:ext cx="3566160" cy="1234440"/>
          </a:xfrm>
          <a:prstGeom prst="rect">
            <a:avLst/>
          </a:prstGeom>
        </p:spPr>
      </p:pic>
      <p:sp>
        <p:nvSpPr>
          <p:cNvPr id="24" name="Text 21"/>
          <p:cNvSpPr/>
          <p:nvPr/>
        </p:nvSpPr>
        <p:spPr>
          <a:xfrm>
            <a:off x="7955280" y="5532120"/>
            <a:ext cx="35661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Examples by source</a:t>
            </a:r>
            <a:endParaRPr lang="en-US" sz="950" dirty="0"/>
          </a:p>
        </p:txBody>
      </p:sp>
      <p:sp>
        <p:nvSpPr>
          <p:cNvPr id="25" name="Text 22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1E8AA5">
              <a:alpha val="92000"/>
            </a:srgbClr>
          </a:solidFill>
          <a:ln>
            <a:solidFill>
              <a:srgbClr val="1E8AA5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The classifier is evaluated as a source-aware detector, not just a binary scorer.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1E8AA5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Dataset discovery identifies shortcut risks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 - Classifier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1E8AA5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6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640080" y="914400"/>
            <a:ext cx="3337560" cy="2240280"/>
          </a:xfrm>
          <a:prstGeom prst="roundRect">
            <a:avLst>
              <a:gd name="adj" fmla="val 3265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8" name="Image 0" descr="/mnt/data/pres_inputs/presentation_inputs/classifier/outputs/figures/01_dataset_composition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1456827"/>
            <a:ext cx="3246120" cy="1155427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685800" y="3154680"/>
            <a:ext cx="3246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Dataset composition</a:t>
            </a:r>
            <a:endParaRPr lang="en-US" sz="950" dirty="0"/>
          </a:p>
        </p:txBody>
      </p:sp>
      <p:sp>
        <p:nvSpPr>
          <p:cNvPr id="10" name="Shape 7"/>
          <p:cNvSpPr/>
          <p:nvPr/>
        </p:nvSpPr>
        <p:spPr>
          <a:xfrm>
            <a:off x="4389120" y="914400"/>
            <a:ext cx="3337560" cy="2240280"/>
          </a:xfrm>
          <a:prstGeom prst="roundRect">
            <a:avLst>
              <a:gd name="adj" fmla="val 3265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11" name="Image 1" descr="/mnt/data/pres_inputs/presentation_inputs/classifier/outputs/figures/01_dimension_profile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840" y="1457948"/>
            <a:ext cx="3246120" cy="1153183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4434840" y="3154680"/>
            <a:ext cx="3246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Dimension / geometry profile</a:t>
            </a:r>
            <a:endParaRPr lang="en-US" sz="950" dirty="0"/>
          </a:p>
        </p:txBody>
      </p:sp>
      <p:sp>
        <p:nvSpPr>
          <p:cNvPr id="13" name="Shape 9"/>
          <p:cNvSpPr/>
          <p:nvPr/>
        </p:nvSpPr>
        <p:spPr>
          <a:xfrm>
            <a:off x="8138160" y="914400"/>
            <a:ext cx="3337560" cy="2240280"/>
          </a:xfrm>
          <a:prstGeom prst="roundRect">
            <a:avLst>
              <a:gd name="adj" fmla="val 3265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14" name="Image 2" descr="/mnt/data/pres_inputs/presentation_inputs/classifier/outputs/figures/01_color_profile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880" y="1457948"/>
            <a:ext cx="3246120" cy="1153183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8183880" y="3154680"/>
            <a:ext cx="3246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Color profile</a:t>
            </a:r>
            <a:endParaRPr lang="en-US" sz="950" dirty="0"/>
          </a:p>
        </p:txBody>
      </p:sp>
      <p:sp>
        <p:nvSpPr>
          <p:cNvPr id="16" name="Shape 11"/>
          <p:cNvSpPr/>
          <p:nvPr/>
        </p:nvSpPr>
        <p:spPr>
          <a:xfrm>
            <a:off x="777240" y="3858768"/>
            <a:ext cx="3108960" cy="1143000"/>
          </a:xfrm>
          <a:prstGeom prst="roundRect">
            <a:avLst>
              <a:gd name="adj" fmla="val 6400"/>
            </a:avLst>
          </a:prstGeom>
          <a:solidFill>
            <a:srgbClr val="E7F6F7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7" name="Text 12"/>
          <p:cNvSpPr/>
          <p:nvPr/>
        </p:nvSpPr>
        <p:spPr>
          <a:xfrm>
            <a:off x="941832" y="4005072"/>
            <a:ext cx="2788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E8AA5"/>
                </a:solidFill>
              </a:rPr>
              <a:t>Geometry risk</a:t>
            </a:r>
            <a:endParaRPr lang="en-US" sz="1500" dirty="0"/>
          </a:p>
        </p:txBody>
      </p:sp>
      <p:sp>
        <p:nvSpPr>
          <p:cNvPr id="18" name="Text 13"/>
          <p:cNvSpPr/>
          <p:nvPr/>
        </p:nvSpPr>
        <p:spPr>
          <a:xfrm>
            <a:off x="978408" y="4389120"/>
            <a:ext cx="2706624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Dimension and framing artifacts can become shortcuts</a:t>
            </a:r>
            <a:endParaRPr lang="en-US" sz="1150" dirty="0"/>
          </a:p>
        </p:txBody>
      </p:sp>
      <p:sp>
        <p:nvSpPr>
          <p:cNvPr id="19" name="Shape 14"/>
          <p:cNvSpPr/>
          <p:nvPr/>
        </p:nvSpPr>
        <p:spPr>
          <a:xfrm>
            <a:off x="4526280" y="3858768"/>
            <a:ext cx="3108960" cy="1143000"/>
          </a:xfrm>
          <a:prstGeom prst="roundRect">
            <a:avLst>
              <a:gd name="adj" fmla="val 6400"/>
            </a:avLst>
          </a:prstGeom>
          <a:solidFill>
            <a:srgbClr val="E7F6F7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20" name="Text 15"/>
          <p:cNvSpPr/>
          <p:nvPr/>
        </p:nvSpPr>
        <p:spPr>
          <a:xfrm>
            <a:off x="4690872" y="4005072"/>
            <a:ext cx="2788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2CB1A8"/>
                </a:solidFill>
              </a:rPr>
              <a:t>Color risk</a:t>
            </a:r>
            <a:endParaRPr lang="en-US" sz="1500" dirty="0"/>
          </a:p>
        </p:txBody>
      </p:sp>
      <p:sp>
        <p:nvSpPr>
          <p:cNvPr id="21" name="Text 16"/>
          <p:cNvSpPr/>
          <p:nvPr/>
        </p:nvSpPr>
        <p:spPr>
          <a:xfrm>
            <a:off x="4727448" y="4389120"/>
            <a:ext cx="2706624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Color distributions can differ by source</a:t>
            </a:r>
            <a:endParaRPr lang="en-US" sz="1150" dirty="0"/>
          </a:p>
        </p:txBody>
      </p:sp>
      <p:sp>
        <p:nvSpPr>
          <p:cNvPr id="22" name="Shape 17"/>
          <p:cNvSpPr/>
          <p:nvPr/>
        </p:nvSpPr>
        <p:spPr>
          <a:xfrm>
            <a:off x="8275320" y="3858768"/>
            <a:ext cx="3108960" cy="1143000"/>
          </a:xfrm>
          <a:prstGeom prst="roundRect">
            <a:avLst>
              <a:gd name="adj" fmla="val 6400"/>
            </a:avLst>
          </a:prstGeom>
          <a:solidFill>
            <a:srgbClr val="FFF0F0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23" name="Text 18"/>
          <p:cNvSpPr/>
          <p:nvPr/>
        </p:nvSpPr>
        <p:spPr>
          <a:xfrm>
            <a:off x="8439912" y="4005072"/>
            <a:ext cx="2788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83D3D"/>
                </a:solidFill>
              </a:rPr>
              <a:t>Leakage risk</a:t>
            </a:r>
            <a:endParaRPr lang="en-US" sz="1500" dirty="0"/>
          </a:p>
        </p:txBody>
      </p:sp>
      <p:sp>
        <p:nvSpPr>
          <p:cNvPr id="24" name="Text 19"/>
          <p:cNvSpPr/>
          <p:nvPr/>
        </p:nvSpPr>
        <p:spPr>
          <a:xfrm>
            <a:off x="8476488" y="4389120"/>
            <a:ext cx="2706624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Basename or identity overlap can inflate results</a:t>
            </a:r>
            <a:endParaRPr lang="en-US" sz="1150" dirty="0"/>
          </a:p>
        </p:txBody>
      </p:sp>
      <p:sp>
        <p:nvSpPr>
          <p:cNvPr id="25" name="Text 20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1E8AA5">
              <a:alpha val="92000"/>
            </a:srgbClr>
          </a:solidFill>
          <a:ln>
            <a:solidFill>
              <a:srgbClr val="1E8AA5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Before training, the detector must learn fake evidence, not dataset artifacts.</a:t>
            </a:r>
            <a:endParaRPr lang="en-US" sz="10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1E8AA5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Preprocessing separates signal from augmentation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 - Classifier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1E8AA5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7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685800" y="868680"/>
            <a:ext cx="2926080" cy="2103120"/>
          </a:xfrm>
          <a:prstGeom prst="roundRect">
            <a:avLst>
              <a:gd name="adj" fmla="val 3478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8" name="Image 0" descr="/mnt/data/pres_inputs/presentation_inputs/classifier/outputs/figures/02_square_crop_resiz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8852" y="914400"/>
            <a:ext cx="979977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31520" y="2971800"/>
            <a:ext cx="28346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Square crop + resize</a:t>
            </a:r>
            <a:endParaRPr lang="en-US" sz="950" dirty="0"/>
          </a:p>
        </p:txBody>
      </p:sp>
      <p:sp>
        <p:nvSpPr>
          <p:cNvPr id="10" name="Shape 7"/>
          <p:cNvSpPr/>
          <p:nvPr/>
        </p:nvSpPr>
        <p:spPr>
          <a:xfrm>
            <a:off x="3794760" y="868680"/>
            <a:ext cx="2926080" cy="2103120"/>
          </a:xfrm>
          <a:prstGeom prst="roundRect">
            <a:avLst>
              <a:gd name="adj" fmla="val 3478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11" name="Image 1" descr="/mnt/data/pres_inputs/presentation_inputs/classifier/outputs/figures/02_eval_vs_train_transform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480" y="1553634"/>
            <a:ext cx="2834640" cy="733213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3840480" y="2971800"/>
            <a:ext cx="28346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Train vs eval transform</a:t>
            </a:r>
            <a:endParaRPr lang="en-US" sz="950" dirty="0"/>
          </a:p>
        </p:txBody>
      </p:sp>
      <p:sp>
        <p:nvSpPr>
          <p:cNvPr id="13" name="Shape 9"/>
          <p:cNvSpPr/>
          <p:nvPr/>
        </p:nvSpPr>
        <p:spPr>
          <a:xfrm>
            <a:off x="6903720" y="868680"/>
            <a:ext cx="4114800" cy="2103120"/>
          </a:xfrm>
          <a:prstGeom prst="roundRect">
            <a:avLst>
              <a:gd name="adj" fmla="val 3478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14" name="Image 2" descr="/mnt/data/pres_inputs/presentation_inputs/classifier/outputs/figures/02_augmentation_gallery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0" y="1058207"/>
            <a:ext cx="4023360" cy="1724066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6949440" y="2971800"/>
            <a:ext cx="4023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Augmentation gallery</a:t>
            </a:r>
            <a:endParaRPr lang="en-US" sz="950" dirty="0"/>
          </a:p>
        </p:txBody>
      </p:sp>
      <p:sp>
        <p:nvSpPr>
          <p:cNvPr id="16" name="Shape 11"/>
          <p:cNvSpPr/>
          <p:nvPr/>
        </p:nvSpPr>
        <p:spPr>
          <a:xfrm>
            <a:off x="868680" y="3657600"/>
            <a:ext cx="2148840" cy="1463040"/>
          </a:xfrm>
          <a:prstGeom prst="roundRect">
            <a:avLst>
              <a:gd name="adj" fmla="val 5000"/>
            </a:avLst>
          </a:prstGeom>
          <a:solidFill>
            <a:srgbClr val="E7F6F7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7" name="Text 12"/>
          <p:cNvSpPr/>
          <p:nvPr/>
        </p:nvSpPr>
        <p:spPr>
          <a:xfrm>
            <a:off x="1033272" y="3803904"/>
            <a:ext cx="18288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E8AA5"/>
                </a:solidFill>
              </a:rPr>
              <a:t>Train path</a:t>
            </a:r>
            <a:endParaRPr lang="en-US" sz="1500" dirty="0"/>
          </a:p>
        </p:txBody>
      </p:sp>
      <p:sp>
        <p:nvSpPr>
          <p:cNvPr id="18" name="Text 13"/>
          <p:cNvSpPr/>
          <p:nvPr/>
        </p:nvSpPr>
        <p:spPr>
          <a:xfrm>
            <a:off x="1069848" y="4187952"/>
            <a:ext cx="1746504" cy="8229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square crop/resize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optional facecrop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stochastic augmentation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normalization</a:t>
            </a:r>
            <a:endParaRPr lang="en-US" sz="1150" dirty="0"/>
          </a:p>
        </p:txBody>
      </p:sp>
      <p:sp>
        <p:nvSpPr>
          <p:cNvPr id="19" name="Shape 14"/>
          <p:cNvSpPr/>
          <p:nvPr/>
        </p:nvSpPr>
        <p:spPr>
          <a:xfrm>
            <a:off x="3108960" y="4389120"/>
            <a:ext cx="685800" cy="0"/>
          </a:xfrm>
          <a:prstGeom prst="line">
            <a:avLst/>
          </a:prstGeom>
          <a:noFill/>
          <a:ln w="25400">
            <a:solidFill>
              <a:srgbClr val="1E8AA5"/>
            </a:solidFill>
            <a:prstDash val="solid"/>
            <a:tailEnd type="triangle"/>
          </a:ln>
        </p:spPr>
      </p:sp>
      <p:sp>
        <p:nvSpPr>
          <p:cNvPr id="20" name="Shape 15"/>
          <p:cNvSpPr/>
          <p:nvPr/>
        </p:nvSpPr>
        <p:spPr>
          <a:xfrm>
            <a:off x="3886200" y="3657600"/>
            <a:ext cx="2148840" cy="1463040"/>
          </a:xfrm>
          <a:prstGeom prst="roundRect">
            <a:avLst>
              <a:gd name="adj" fmla="val 5000"/>
            </a:avLst>
          </a:prstGeom>
          <a:solidFill>
            <a:srgbClr val="E7F6F7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21" name="Text 16"/>
          <p:cNvSpPr/>
          <p:nvPr/>
        </p:nvSpPr>
        <p:spPr>
          <a:xfrm>
            <a:off x="4050792" y="3803904"/>
            <a:ext cx="18288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2CB1A8"/>
                </a:solidFill>
              </a:rPr>
              <a:t>Eval path</a:t>
            </a:r>
            <a:endParaRPr lang="en-US" sz="1500" dirty="0"/>
          </a:p>
        </p:txBody>
      </p:sp>
      <p:sp>
        <p:nvSpPr>
          <p:cNvPr id="22" name="Text 17"/>
          <p:cNvSpPr/>
          <p:nvPr/>
        </p:nvSpPr>
        <p:spPr>
          <a:xfrm>
            <a:off x="4087368" y="4187952"/>
            <a:ext cx="1746504" cy="8229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square crop/resize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optional facecrop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no stochastic aug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normalization</a:t>
            </a:r>
            <a:endParaRPr lang="en-US" sz="1150" dirty="0"/>
          </a:p>
        </p:txBody>
      </p:sp>
      <p:sp>
        <p:nvSpPr>
          <p:cNvPr id="23" name="Shape 18"/>
          <p:cNvSpPr/>
          <p:nvPr/>
        </p:nvSpPr>
        <p:spPr>
          <a:xfrm>
            <a:off x="6858000" y="3611880"/>
            <a:ext cx="3977640" cy="1508760"/>
          </a:xfrm>
          <a:prstGeom prst="roundRect">
            <a:avLst>
              <a:gd name="adj" fmla="val 4848"/>
            </a:avLst>
          </a:prstGeom>
          <a:solidFill>
            <a:srgbClr val="FFF0F0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24" name="Text 19"/>
          <p:cNvSpPr/>
          <p:nvPr/>
        </p:nvSpPr>
        <p:spPr>
          <a:xfrm>
            <a:off x="7022592" y="3758184"/>
            <a:ext cx="36576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83D3D"/>
                </a:solidFill>
              </a:rPr>
              <a:t>Augmentation risk</a:t>
            </a:r>
            <a:endParaRPr lang="en-US" sz="1500" dirty="0"/>
          </a:p>
        </p:txBody>
      </p:sp>
      <p:sp>
        <p:nvSpPr>
          <p:cNvPr id="25" name="Text 20"/>
          <p:cNvSpPr/>
          <p:nvPr/>
        </p:nvSpPr>
        <p:spPr>
          <a:xfrm>
            <a:off x="7059168" y="4142232"/>
            <a:ext cx="3575304" cy="8686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Robustness can improve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Too much augmentation can erase fake cues or over-regularize small models</a:t>
            </a:r>
            <a:endParaRPr lang="en-US" sz="1150" dirty="0"/>
          </a:p>
        </p:txBody>
      </p:sp>
      <p:sp>
        <p:nvSpPr>
          <p:cNvPr id="26" name="Text 21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1E8AA5">
              <a:alpha val="92000"/>
            </a:srgbClr>
          </a:solidFill>
          <a:ln>
            <a:solidFill>
              <a:srgbClr val="1E8AA5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Validation and test use train=False: no stochastic augmentation.</a:t>
            </a:r>
            <a:endParaRPr lang="en-US" sz="1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1E8AA5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Phase 1 establishes controlled baselines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 - Classifier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1E8AA5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8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685800" y="960120"/>
            <a:ext cx="3291840" cy="2057400"/>
          </a:xfrm>
          <a:prstGeom prst="roundRect">
            <a:avLst>
              <a:gd name="adj" fmla="val 3556"/>
            </a:avLst>
          </a:prstGeom>
          <a:solidFill>
            <a:srgbClr val="E7F6F7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50392" y="1106424"/>
            <a:ext cx="29718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E8AA5"/>
                </a:solidFill>
              </a:rPr>
              <a:t>Protocol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886968" y="1490472"/>
            <a:ext cx="2889504" cy="14173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seed 42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5 folds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batch size 32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learning rate 1e-4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weight decay 1e-4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T_max 15; patience 5</a:t>
            </a:r>
            <a:endParaRPr lang="en-US" sz="1150" dirty="0"/>
          </a:p>
        </p:txBody>
      </p:sp>
      <p:sp>
        <p:nvSpPr>
          <p:cNvPr id="10" name="Text 8"/>
          <p:cNvSpPr/>
          <p:nvPr/>
        </p:nvSpPr>
        <p:spPr>
          <a:xfrm>
            <a:off x="4389120" y="1097280"/>
            <a:ext cx="1428206" cy="518160"/>
          </a:xfrm>
          <a:prstGeom prst="rect">
            <a:avLst/>
          </a:prstGeom>
          <a:solidFill>
            <a:srgbClr val="1E8AA5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FFFFF"/>
                </a:solidFill>
              </a:rPr>
              <a:t>Model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5817326" y="1097280"/>
            <a:ext cx="714103" cy="518160"/>
          </a:xfrm>
          <a:prstGeom prst="rect">
            <a:avLst/>
          </a:prstGeom>
          <a:solidFill>
            <a:srgbClr val="1E8AA5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FFFFF"/>
                </a:solidFill>
              </a:rPr>
              <a:t>AUC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6531429" y="1097280"/>
            <a:ext cx="892629" cy="518160"/>
          </a:xfrm>
          <a:prstGeom prst="rect">
            <a:avLst/>
          </a:prstGeom>
          <a:solidFill>
            <a:srgbClr val="1E8AA5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FFFFF"/>
                </a:solidFill>
              </a:rPr>
              <a:t>Accuracy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7424057" y="1097280"/>
            <a:ext cx="714103" cy="518160"/>
          </a:xfrm>
          <a:prstGeom prst="rect">
            <a:avLst/>
          </a:prstGeom>
          <a:solidFill>
            <a:srgbClr val="1E8AA5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FFFFF"/>
                </a:solidFill>
              </a:rPr>
              <a:t>F1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4389120" y="1615440"/>
            <a:ext cx="1428206" cy="5181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SimpleCNN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5817326" y="1615440"/>
            <a:ext cx="714103" cy="5181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0.7786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6531429" y="1615440"/>
            <a:ext cx="892629" cy="5181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0.7039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7424057" y="1615440"/>
            <a:ext cx="714103" cy="5181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0.7801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4389120" y="2133600"/>
            <a:ext cx="1428206" cy="5181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ResNet18</a:t>
            </a: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5817326" y="2133600"/>
            <a:ext cx="714103" cy="5181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0.9366</a:t>
            </a:r>
            <a:endParaRPr lang="en-US" sz="1300" dirty="0"/>
          </a:p>
        </p:txBody>
      </p:sp>
      <p:sp>
        <p:nvSpPr>
          <p:cNvPr id="20" name="Text 18"/>
          <p:cNvSpPr/>
          <p:nvPr/>
        </p:nvSpPr>
        <p:spPr>
          <a:xfrm>
            <a:off x="6531429" y="2133600"/>
            <a:ext cx="892629" cy="5181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0.8650</a:t>
            </a:r>
            <a:endParaRPr lang="en-US" sz="1300" dirty="0"/>
          </a:p>
        </p:txBody>
      </p:sp>
      <p:sp>
        <p:nvSpPr>
          <p:cNvPr id="21" name="Text 19"/>
          <p:cNvSpPr/>
          <p:nvPr/>
        </p:nvSpPr>
        <p:spPr>
          <a:xfrm>
            <a:off x="7424057" y="2133600"/>
            <a:ext cx="714103" cy="5181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BE5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033"/>
                </a:solidFill>
              </a:rPr>
              <a:t>0.9073</a:t>
            </a:r>
            <a:endParaRPr lang="en-US" sz="1300" dirty="0"/>
          </a:p>
        </p:txBody>
      </p:sp>
      <p:sp>
        <p:nvSpPr>
          <p:cNvPr id="22" name="Shape 20"/>
          <p:cNvSpPr/>
          <p:nvPr/>
        </p:nvSpPr>
        <p:spPr>
          <a:xfrm>
            <a:off x="8503920" y="868680"/>
            <a:ext cx="2834640" cy="2148840"/>
          </a:xfrm>
          <a:prstGeom prst="roundRect">
            <a:avLst>
              <a:gd name="adj" fmla="val 3404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23" name="Image 0" descr="/mnt/data/pres_inputs/presentation_inputs/classifier/outputs/figures/03_phase1_au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49640" y="1173370"/>
            <a:ext cx="2743200" cy="1539461"/>
          </a:xfrm>
          <a:prstGeom prst="rect">
            <a:avLst/>
          </a:prstGeom>
        </p:spPr>
      </p:pic>
      <p:sp>
        <p:nvSpPr>
          <p:cNvPr id="24" name="Text 21"/>
          <p:cNvSpPr/>
          <p:nvPr/>
        </p:nvSpPr>
        <p:spPr>
          <a:xfrm>
            <a:off x="8549640" y="3017520"/>
            <a:ext cx="2743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Fold AUC summary</a:t>
            </a:r>
            <a:endParaRPr lang="en-US" sz="950" dirty="0"/>
          </a:p>
        </p:txBody>
      </p:sp>
      <p:sp>
        <p:nvSpPr>
          <p:cNvPr id="25" name="Shape 22"/>
          <p:cNvSpPr/>
          <p:nvPr/>
        </p:nvSpPr>
        <p:spPr>
          <a:xfrm>
            <a:off x="1051560" y="3794760"/>
            <a:ext cx="4434840" cy="1737360"/>
          </a:xfrm>
          <a:prstGeom prst="roundRect">
            <a:avLst>
              <a:gd name="adj" fmla="val 4211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26" name="Image 1" descr="/mnt/data/pres_inputs/presentation_inputs/classifier/outputs/figures/03_phase1_training_curves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3956446"/>
            <a:ext cx="4343400" cy="1413989"/>
          </a:xfrm>
          <a:prstGeom prst="rect">
            <a:avLst/>
          </a:prstGeom>
        </p:spPr>
      </p:pic>
      <p:sp>
        <p:nvSpPr>
          <p:cNvPr id="27" name="Text 23"/>
          <p:cNvSpPr/>
          <p:nvPr/>
        </p:nvSpPr>
        <p:spPr>
          <a:xfrm>
            <a:off x="1097280" y="5532120"/>
            <a:ext cx="4343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Training curves</a:t>
            </a:r>
            <a:endParaRPr lang="en-US" sz="950" dirty="0"/>
          </a:p>
        </p:txBody>
      </p:sp>
      <p:sp>
        <p:nvSpPr>
          <p:cNvPr id="28" name="Shape 24"/>
          <p:cNvSpPr/>
          <p:nvPr/>
        </p:nvSpPr>
        <p:spPr>
          <a:xfrm>
            <a:off x="6492240" y="3794760"/>
            <a:ext cx="4434840" cy="1737360"/>
          </a:xfrm>
          <a:prstGeom prst="roundRect">
            <a:avLst>
              <a:gd name="adj" fmla="val 4211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29" name="Image 2" descr="/mnt/data/pres_inputs/presentation_inputs/classifier/outputs/figures/03_phase1_confusion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857" y="3840480"/>
            <a:ext cx="3777606" cy="1645920"/>
          </a:xfrm>
          <a:prstGeom prst="rect">
            <a:avLst/>
          </a:prstGeom>
        </p:spPr>
      </p:pic>
      <p:sp>
        <p:nvSpPr>
          <p:cNvPr id="30" name="Text 25"/>
          <p:cNvSpPr/>
          <p:nvPr/>
        </p:nvSpPr>
        <p:spPr>
          <a:xfrm>
            <a:off x="6537960" y="5532120"/>
            <a:ext cx="4343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Confusion matrices</a:t>
            </a:r>
            <a:endParaRPr lang="en-US" sz="950" dirty="0"/>
          </a:p>
        </p:txBody>
      </p:sp>
      <p:sp>
        <p:nvSpPr>
          <p:cNvPr id="31" name="Text 26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1E8AA5">
              <a:alpha val="92000"/>
            </a:srgbClr>
          </a:solidFill>
          <a:ln>
            <a:solidFill>
              <a:srgbClr val="1E8AA5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Pretrained ResNet18 is a much stronger baseline than SimpleCNN.</a:t>
            </a:r>
            <a:endParaRPr lang="en-US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8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12648"/>
            <a:ext cx="502920" cy="0"/>
          </a:xfrm>
          <a:prstGeom prst="line">
            <a:avLst/>
          </a:prstGeom>
          <a:noFill/>
          <a:ln w="50800">
            <a:solidFill>
              <a:srgbClr val="1E8AA5"/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1078992" y="393192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Architecture changes the error balance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2920" y="6455664"/>
            <a:ext cx="7772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Part I - Classifier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502920" y="6364224"/>
            <a:ext cx="11155680" cy="0"/>
          </a:xfrm>
          <a:prstGeom prst="line">
            <a:avLst/>
          </a:prstGeom>
          <a:noFill/>
          <a:ln w="12700">
            <a:solidFill>
              <a:srgbClr val="1E8AA5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292840" y="641908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17083"/>
                </a:solidFill>
              </a:rPr>
              <a:t>9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685800" y="960120"/>
            <a:ext cx="5212080" cy="2560320"/>
          </a:xfrm>
          <a:prstGeom prst="roundRect">
            <a:avLst>
              <a:gd name="adj" fmla="val 2857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8" name="Image 0" descr="/mnt/data/pres_inputs/presentation_inputs/classifier/outputs/figures/03_phase1_training_curves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" y="1406771"/>
            <a:ext cx="5120640" cy="1667018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31520" y="3520440"/>
            <a:ext cx="51206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AUC curves: capacity and convergence</a:t>
            </a:r>
            <a:endParaRPr lang="en-US" sz="950" dirty="0"/>
          </a:p>
        </p:txBody>
      </p:sp>
      <p:sp>
        <p:nvSpPr>
          <p:cNvPr id="10" name="Shape 7"/>
          <p:cNvSpPr/>
          <p:nvPr/>
        </p:nvSpPr>
        <p:spPr>
          <a:xfrm>
            <a:off x="6355080" y="960120"/>
            <a:ext cx="5212080" cy="2560320"/>
          </a:xfrm>
          <a:prstGeom prst="roundRect">
            <a:avLst>
              <a:gd name="adj" fmla="val 2857"/>
            </a:avLst>
          </a:prstGeom>
          <a:solidFill>
            <a:srgbClr val="FFFFFF"/>
          </a:solidFill>
          <a:ln w="7620">
            <a:solidFill>
              <a:srgbClr val="D9E0E8"/>
            </a:solidFill>
            <a:prstDash val="solid"/>
          </a:ln>
        </p:spPr>
      </p:sp>
      <p:pic>
        <p:nvPicPr>
          <p:cNvPr id="11" name="Image 1" descr="/mnt/data/pres_inputs/presentation_inputs/classifier/outputs/figures/03_phase1_confusion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124737"/>
            <a:ext cx="5120640" cy="223108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400800" y="3520440"/>
            <a:ext cx="51206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50" dirty="0">
                <a:solidFill>
                  <a:srgbClr val="617083"/>
                </a:solidFill>
              </a:rPr>
              <a:t>Confusion readout</a:t>
            </a:r>
            <a:endParaRPr lang="en-US" sz="950" dirty="0"/>
          </a:p>
        </p:txBody>
      </p:sp>
      <p:sp>
        <p:nvSpPr>
          <p:cNvPr id="13" name="Shape 9"/>
          <p:cNvSpPr/>
          <p:nvPr/>
        </p:nvSpPr>
        <p:spPr>
          <a:xfrm>
            <a:off x="868680" y="3977640"/>
            <a:ext cx="3200400" cy="1325880"/>
          </a:xfrm>
          <a:prstGeom prst="roundRect">
            <a:avLst>
              <a:gd name="adj" fmla="val 5517"/>
            </a:avLst>
          </a:prstGeom>
          <a:solidFill>
            <a:srgbClr val="E7F6F7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1033272" y="4123944"/>
            <a:ext cx="28803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E8AA5"/>
                </a:solidFill>
              </a:rPr>
              <a:t>SimpleCNN</a:t>
            </a:r>
            <a:endParaRPr lang="en-US" sz="1500" dirty="0"/>
          </a:p>
        </p:txBody>
      </p:sp>
      <p:sp>
        <p:nvSpPr>
          <p:cNvPr id="15" name="Text 11"/>
          <p:cNvSpPr/>
          <p:nvPr/>
        </p:nvSpPr>
        <p:spPr>
          <a:xfrm>
            <a:off x="1069848" y="4507992"/>
            <a:ext cx="2798064" cy="6858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Limited feature capacity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Mistakes in both directions</a:t>
            </a:r>
            <a:endParaRPr lang="en-US" sz="1150" dirty="0"/>
          </a:p>
        </p:txBody>
      </p:sp>
      <p:sp>
        <p:nvSpPr>
          <p:cNvPr id="16" name="Shape 12"/>
          <p:cNvSpPr/>
          <p:nvPr/>
        </p:nvSpPr>
        <p:spPr>
          <a:xfrm>
            <a:off x="4434840" y="3977640"/>
            <a:ext cx="3200400" cy="1325880"/>
          </a:xfrm>
          <a:prstGeom prst="roundRect">
            <a:avLst>
              <a:gd name="adj" fmla="val 5517"/>
            </a:avLst>
          </a:prstGeom>
          <a:solidFill>
            <a:srgbClr val="E7F6F7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17" name="Text 13"/>
          <p:cNvSpPr/>
          <p:nvPr/>
        </p:nvSpPr>
        <p:spPr>
          <a:xfrm>
            <a:off x="4599432" y="4123944"/>
            <a:ext cx="28803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2CB1A8"/>
                </a:solidFill>
              </a:rPr>
              <a:t>ResNet18</a:t>
            </a:r>
            <a:endParaRPr lang="en-US" sz="1500" dirty="0"/>
          </a:p>
        </p:txBody>
      </p:sp>
      <p:sp>
        <p:nvSpPr>
          <p:cNvPr id="18" name="Text 14"/>
          <p:cNvSpPr/>
          <p:nvPr/>
        </p:nvSpPr>
        <p:spPr>
          <a:xfrm>
            <a:off x="4636008" y="4507992"/>
            <a:ext cx="2798064" cy="6858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Pretrained low/mid-level features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Fits quickly and generalizes better</a:t>
            </a:r>
            <a:endParaRPr lang="en-US" sz="1150" dirty="0"/>
          </a:p>
        </p:txBody>
      </p:sp>
      <p:sp>
        <p:nvSpPr>
          <p:cNvPr id="19" name="Shape 15"/>
          <p:cNvSpPr/>
          <p:nvPr/>
        </p:nvSpPr>
        <p:spPr>
          <a:xfrm>
            <a:off x="8001000" y="3977640"/>
            <a:ext cx="3200400" cy="1325880"/>
          </a:xfrm>
          <a:prstGeom prst="roundRect">
            <a:avLst>
              <a:gd name="adj" fmla="val 5517"/>
            </a:avLst>
          </a:prstGeom>
          <a:solidFill>
            <a:srgbClr val="FFF7DB"/>
          </a:solidFill>
          <a:ln w="10160">
            <a:solidFill>
              <a:srgbClr val="D9E0E8"/>
            </a:solidFill>
            <a:prstDash val="solid"/>
          </a:ln>
        </p:spPr>
      </p:sp>
      <p:sp>
        <p:nvSpPr>
          <p:cNvPr id="20" name="Text 16"/>
          <p:cNvSpPr/>
          <p:nvPr/>
        </p:nvSpPr>
        <p:spPr>
          <a:xfrm>
            <a:off x="8165592" y="4123944"/>
            <a:ext cx="28803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C9A227"/>
                </a:solidFill>
              </a:rPr>
              <a:t>Decision</a:t>
            </a:r>
            <a:endParaRPr lang="en-US" sz="1500" dirty="0"/>
          </a:p>
        </p:txBody>
      </p:sp>
      <p:sp>
        <p:nvSpPr>
          <p:cNvPr id="21" name="Text 17"/>
          <p:cNvSpPr/>
          <p:nvPr/>
        </p:nvSpPr>
        <p:spPr>
          <a:xfrm>
            <a:off x="8202168" y="4507992"/>
            <a:ext cx="2798064" cy="6858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• Use pretrained backbone as the controlled baseline for ablations</a:t>
            </a:r>
            <a:endParaRPr lang="en-US" sz="1150" dirty="0"/>
          </a:p>
        </p:txBody>
      </p:sp>
      <p:sp>
        <p:nvSpPr>
          <p:cNvPr id="22" name="Text 18"/>
          <p:cNvSpPr/>
          <p:nvPr/>
        </p:nvSpPr>
        <p:spPr>
          <a:xfrm>
            <a:off x="685800" y="6062472"/>
            <a:ext cx="10835640" cy="256032"/>
          </a:xfrm>
          <a:prstGeom prst="rect">
            <a:avLst/>
          </a:prstGeom>
          <a:solidFill>
            <a:srgbClr val="1E8AA5">
              <a:alpha val="92000"/>
            </a:srgbClr>
          </a:solidFill>
          <a:ln>
            <a:solidFill>
              <a:srgbClr val="1E8AA5">
                <a:alpha val="0"/>
              </a:srgbClr>
            </a:solidFill>
          </a:ln>
        </p:spPr>
        <p:txBody>
          <a:bodyPr wrap="square" lIns="381" tIns="381" rIns="381" bIns="381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The baseline choice is architecture-sensitive.</a:t>
            </a:r>
            <a:endParaRPr lang="en-US" sz="10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Company>OpenAI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Real/Fake Face Classification and Synthetic Face Generation</dc:title>
  <dc:subject>Deep Learning Project Presentation</dc:subject>
  <dc:creator>OpenAI</dc:creator>
  <cp:lastModifiedBy>OpenAI</cp:lastModifiedBy>
  <cp:revision>1</cp:revision>
  <dcterms:created xsi:type="dcterms:W3CDTF">2026-05-12T19:03:49Z</dcterms:created>
  <dcterms:modified xsi:type="dcterms:W3CDTF">2026-05-12T19:03:49Z</dcterms:modified>
</cp:coreProperties>
</file>